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notesMasterIdLst>
    <p:notesMasterId r:id="rId21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notesMaster" Target="notesMasters/notes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MASTER">
    <p:bg>
      <p:bgPr>
        <a:solidFill>
          <a:srgbClr val="07152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image" Target="../media/image-19-2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inematic_high_resolution_construction_site_sce_batch_1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523">
              <a:alpha val="6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621792" y="502920"/>
            <a:ext cx="2971800" cy="1099566"/>
          </a:xfrm>
          <a:prstGeom prst="roundRect">
            <a:avLst>
              <a:gd name="adj" fmla="val 6653"/>
            </a:avLst>
          </a:prstGeom>
          <a:solidFill>
            <a:srgbClr val="FFFFFF"/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pic>
        <p:nvPicPr>
          <p:cNvPr id="5" name="Image 1" descr="/mnt/data/pptx_extract/ppt/media/ima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1520" y="576072"/>
            <a:ext cx="2752344" cy="1004606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21792" y="1874520"/>
            <a:ext cx="704088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project journey</a:t>
            </a:r>
            <a:endParaRPr lang="en-US" sz="4200" dirty="0"/>
          </a:p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inside AI Site Paperwork</a:t>
            </a:r>
            <a:endParaRPr lang="en-US" sz="4200" dirty="0"/>
          </a:p>
        </p:txBody>
      </p:sp>
      <p:sp>
        <p:nvSpPr>
          <p:cNvPr id="7" name="Text 3"/>
          <p:cNvSpPr/>
          <p:nvPr/>
        </p:nvSpPr>
        <p:spPr>
          <a:xfrm>
            <a:off x="621792" y="3136392"/>
            <a:ext cx="704088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5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From first project details to an approved, printable site record.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658368" y="4892040"/>
            <a:ext cx="2697480" cy="402336"/>
          </a:xfrm>
          <a:prstGeom prst="roundRect">
            <a:avLst>
              <a:gd name="adj" fmla="val 18182"/>
            </a:avLst>
          </a:prstGeom>
          <a:solidFill>
            <a:srgbClr val="FF6B2C"/>
          </a:solidFill>
          <a:ln w="12700">
            <a:solidFill>
              <a:srgbClr val="FF6B2C">
                <a:alpha val="70000"/>
              </a:srgbClr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749808" y="5001768"/>
            <a:ext cx="25146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ADVANCED PRODUCT DEMO</a:t>
            </a:r>
            <a:endParaRPr lang="en-US" sz="950" dirty="0"/>
          </a:p>
        </p:txBody>
      </p:sp>
      <p:sp>
        <p:nvSpPr>
          <p:cNvPr id="10" name="Text 6"/>
          <p:cNvSpPr/>
          <p:nvPr/>
        </p:nvSpPr>
        <p:spPr>
          <a:xfrm>
            <a:off x="8549640" y="4800600"/>
            <a:ext cx="2377440" cy="5943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Private pre-production</a:t>
            </a:r>
            <a:endParaRPr lang="en-US" sz="1350" dirty="0"/>
          </a:p>
          <a:p>
            <a:pPr algn="l"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Automated product presentation</a:t>
            </a:r>
            <a:endParaRPr lang="en-US" sz="13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high_resolution_modern_construction_office_work_batch_3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523">
              <a:alpha val="38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66928" y="320040"/>
            <a:ext cx="23774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SITE PAPERWORK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11201400" y="283464"/>
            <a:ext cx="41148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5E7B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329184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UP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416052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502920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ASSIST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89788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</a:t>
            </a:r>
            <a:endParaRPr lang="en-US" sz="750" dirty="0"/>
          </a:p>
        </p:txBody>
      </p:sp>
      <p:sp>
        <p:nvSpPr>
          <p:cNvPr id="10" name="Text 7"/>
          <p:cNvSpPr/>
          <p:nvPr/>
        </p:nvSpPr>
        <p:spPr>
          <a:xfrm>
            <a:off x="676656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</a:t>
            </a:r>
            <a:endParaRPr lang="en-US" sz="750" dirty="0"/>
          </a:p>
        </p:txBody>
      </p:sp>
      <p:sp>
        <p:nvSpPr>
          <p:cNvPr id="11" name="Shape 8"/>
          <p:cNvSpPr/>
          <p:nvPr/>
        </p:nvSpPr>
        <p:spPr>
          <a:xfrm>
            <a:off x="566928" y="667512"/>
            <a:ext cx="11018520" cy="0"/>
          </a:xfrm>
          <a:prstGeom prst="line">
            <a:avLst/>
          </a:prstGeom>
          <a:noFill/>
          <a:ln w="10160">
            <a:solidFill>
              <a:srgbClr val="16314A">
                <a:alpha val="80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868680"/>
            <a:ext cx="676656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Safety paperwork is generated,</a:t>
            </a:r>
            <a:endParaRPr lang="en-US" sz="4200" dirty="0"/>
          </a:p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reviewed and controlled in one place.</a:t>
            </a:r>
            <a:endParaRPr lang="en-US" sz="4200" dirty="0"/>
          </a:p>
        </p:txBody>
      </p:sp>
      <p:sp>
        <p:nvSpPr>
          <p:cNvPr id="13" name="Text 10"/>
          <p:cNvSpPr/>
          <p:nvPr/>
        </p:nvSpPr>
        <p:spPr>
          <a:xfrm>
            <a:off x="658368" y="2130552"/>
            <a:ext cx="676656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5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Company branding, revision status, preview and printable PDF remain consistent.</a:t>
            </a:r>
            <a:endParaRPr lang="en-US" sz="1750" dirty="0"/>
          </a:p>
        </p:txBody>
      </p:sp>
      <p:sp>
        <p:nvSpPr>
          <p:cNvPr id="14" name="Shape 11"/>
          <p:cNvSpPr/>
          <p:nvPr/>
        </p:nvSpPr>
        <p:spPr>
          <a:xfrm>
            <a:off x="786384" y="3017520"/>
            <a:ext cx="3246120" cy="932688"/>
          </a:xfrm>
          <a:prstGeom prst="roundRect">
            <a:avLst>
              <a:gd name="adj" fmla="val 7843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1005840" y="3163824"/>
            <a:ext cx="28346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RAMS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005840" y="3611880"/>
            <a:ext cx="2807208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Risk assessment and method controls</a:t>
            </a:r>
            <a:endParaRPr lang="en-US" sz="1120" dirty="0"/>
          </a:p>
        </p:txBody>
      </p:sp>
      <p:sp>
        <p:nvSpPr>
          <p:cNvPr id="17" name="Text 14"/>
          <p:cNvSpPr/>
          <p:nvPr/>
        </p:nvSpPr>
        <p:spPr>
          <a:xfrm>
            <a:off x="987552" y="3813048"/>
            <a:ext cx="246888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FF6B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DRAFT + REVIEW</a:t>
            </a:r>
            <a:endParaRPr lang="en-US" sz="750" dirty="0"/>
          </a:p>
        </p:txBody>
      </p:sp>
      <p:sp>
        <p:nvSpPr>
          <p:cNvPr id="18" name="Shape 15"/>
          <p:cNvSpPr/>
          <p:nvPr/>
        </p:nvSpPr>
        <p:spPr>
          <a:xfrm>
            <a:off x="4581144" y="3017520"/>
            <a:ext cx="3246120" cy="932688"/>
          </a:xfrm>
          <a:prstGeom prst="roundRect">
            <a:avLst>
              <a:gd name="adj" fmla="val 7843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4800600" y="3163824"/>
            <a:ext cx="28346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METHOD STATEMENT</a:t>
            </a:r>
            <a:endParaRPr lang="en-US" sz="1600" dirty="0"/>
          </a:p>
        </p:txBody>
      </p:sp>
      <p:sp>
        <p:nvSpPr>
          <p:cNvPr id="20" name="Text 17"/>
          <p:cNvSpPr/>
          <p:nvPr/>
        </p:nvSpPr>
        <p:spPr>
          <a:xfrm>
            <a:off x="4800600" y="3611880"/>
            <a:ext cx="2807208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Concise work sequence</a:t>
            </a:r>
            <a:endParaRPr lang="en-US" sz="1120" dirty="0"/>
          </a:p>
        </p:txBody>
      </p:sp>
      <p:sp>
        <p:nvSpPr>
          <p:cNvPr id="21" name="Text 18"/>
          <p:cNvSpPr/>
          <p:nvPr/>
        </p:nvSpPr>
        <p:spPr>
          <a:xfrm>
            <a:off x="4782312" y="3813048"/>
            <a:ext cx="246888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FF6B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DRAFT + REVIEW</a:t>
            </a:r>
            <a:endParaRPr lang="en-US" sz="750" dirty="0"/>
          </a:p>
        </p:txBody>
      </p:sp>
      <p:sp>
        <p:nvSpPr>
          <p:cNvPr id="22" name="Shape 19"/>
          <p:cNvSpPr/>
          <p:nvPr/>
        </p:nvSpPr>
        <p:spPr>
          <a:xfrm>
            <a:off x="786384" y="4251960"/>
            <a:ext cx="3246120" cy="932688"/>
          </a:xfrm>
          <a:prstGeom prst="roundRect">
            <a:avLst>
              <a:gd name="adj" fmla="val 7843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1005840" y="4398264"/>
            <a:ext cx="28346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PERMITS</a:t>
            </a:r>
            <a:endParaRPr lang="en-US" sz="1600" dirty="0"/>
          </a:p>
        </p:txBody>
      </p:sp>
      <p:sp>
        <p:nvSpPr>
          <p:cNvPr id="24" name="Text 21"/>
          <p:cNvSpPr/>
          <p:nvPr/>
        </p:nvSpPr>
        <p:spPr>
          <a:xfrm>
            <a:off x="1005840" y="4846320"/>
            <a:ext cx="2807208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Hot work, confined space, isolation and more</a:t>
            </a:r>
            <a:endParaRPr lang="en-US" sz="1120" dirty="0"/>
          </a:p>
        </p:txBody>
      </p:sp>
      <p:sp>
        <p:nvSpPr>
          <p:cNvPr id="25" name="Text 22"/>
          <p:cNvSpPr/>
          <p:nvPr/>
        </p:nvSpPr>
        <p:spPr>
          <a:xfrm>
            <a:off x="987552" y="5047488"/>
            <a:ext cx="246888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38BD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CHECKS + SIGNATURES</a:t>
            </a:r>
            <a:endParaRPr lang="en-US" sz="750" dirty="0"/>
          </a:p>
        </p:txBody>
      </p:sp>
      <p:sp>
        <p:nvSpPr>
          <p:cNvPr id="26" name="Shape 23"/>
          <p:cNvSpPr/>
          <p:nvPr/>
        </p:nvSpPr>
        <p:spPr>
          <a:xfrm>
            <a:off x="4581144" y="4251960"/>
            <a:ext cx="3246120" cy="932688"/>
          </a:xfrm>
          <a:prstGeom prst="roundRect">
            <a:avLst>
              <a:gd name="adj" fmla="val 7843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4800600" y="4398264"/>
            <a:ext cx="283464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INSPECTIONS</a:t>
            </a:r>
            <a:endParaRPr lang="en-US" sz="1600" dirty="0"/>
          </a:p>
        </p:txBody>
      </p:sp>
      <p:sp>
        <p:nvSpPr>
          <p:cNvPr id="28" name="Text 25"/>
          <p:cNvSpPr/>
          <p:nvPr/>
        </p:nvSpPr>
        <p:spPr>
          <a:xfrm>
            <a:off x="4800600" y="4846320"/>
            <a:ext cx="2807208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Ladders, work equipment and scheduled checks</a:t>
            </a:r>
            <a:endParaRPr lang="en-US" sz="1120" dirty="0"/>
          </a:p>
        </p:txBody>
      </p:sp>
      <p:sp>
        <p:nvSpPr>
          <p:cNvPr id="29" name="Text 26"/>
          <p:cNvSpPr/>
          <p:nvPr/>
        </p:nvSpPr>
        <p:spPr>
          <a:xfrm>
            <a:off x="4782312" y="5047488"/>
            <a:ext cx="2468880" cy="10972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38BD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CHECKS + SIGNATURES</a:t>
            </a:r>
            <a:endParaRPr lang="en-US" sz="75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20040"/>
            <a:ext cx="23774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SITE PAPERWORK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11201400" y="283464"/>
            <a:ext cx="41148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5E7B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29184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UP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416052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502920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ASSIST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89788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676656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566928" y="667512"/>
            <a:ext cx="11018520" cy="0"/>
          </a:xfrm>
          <a:prstGeom prst="line">
            <a:avLst/>
          </a:prstGeom>
          <a:noFill/>
          <a:ln w="10160">
            <a:solidFill>
              <a:srgbClr val="16314A">
                <a:alpha val="8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868680"/>
            <a:ext cx="676656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Management controls stay useful</a:t>
            </a:r>
            <a:endParaRPr lang="en-US" sz="4200" dirty="0"/>
          </a:p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without crowding the site screen.</a:t>
            </a:r>
            <a:endParaRPr lang="en-US" sz="4200" dirty="0"/>
          </a:p>
        </p:txBody>
      </p:sp>
      <p:sp>
        <p:nvSpPr>
          <p:cNvPr id="11" name="Text 9"/>
          <p:cNvSpPr/>
          <p:nvPr/>
        </p:nvSpPr>
        <p:spPr>
          <a:xfrm>
            <a:off x="658368" y="2130552"/>
            <a:ext cx="676656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5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Advanced controls remain behind role boundaries and expandable status panels.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804672" y="2743200"/>
            <a:ext cx="4800600" cy="804672"/>
          </a:xfrm>
          <a:prstGeom prst="roundRect">
            <a:avLst>
              <a:gd name="adj" fmla="val 9091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69264" y="2862072"/>
            <a:ext cx="3474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408176" y="2889504"/>
            <a:ext cx="40050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ROLE-BASED ACCESS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024128" y="3337560"/>
            <a:ext cx="4361688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Owner, project lead, site editor, viewer and compliance approver</a:t>
            </a:r>
            <a:endParaRPr lang="en-US" sz="1120" dirty="0"/>
          </a:p>
        </p:txBody>
      </p:sp>
      <p:sp>
        <p:nvSpPr>
          <p:cNvPr id="16" name="Shape 14"/>
          <p:cNvSpPr/>
          <p:nvPr/>
        </p:nvSpPr>
        <p:spPr>
          <a:xfrm>
            <a:off x="804672" y="3785616"/>
            <a:ext cx="4800600" cy="804672"/>
          </a:xfrm>
          <a:prstGeom prst="roundRect">
            <a:avLst>
              <a:gd name="adj" fmla="val 9091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969264" y="3904488"/>
            <a:ext cx="3474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408176" y="3931920"/>
            <a:ext cx="40050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 ASSIGNMENT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024128" y="4379976"/>
            <a:ext cx="4361688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person sees only authorised projects</a:t>
            </a:r>
            <a:endParaRPr lang="en-US" sz="1120" dirty="0"/>
          </a:p>
        </p:txBody>
      </p:sp>
      <p:sp>
        <p:nvSpPr>
          <p:cNvPr id="20" name="Shape 18"/>
          <p:cNvSpPr/>
          <p:nvPr/>
        </p:nvSpPr>
        <p:spPr>
          <a:xfrm>
            <a:off x="804672" y="4828032"/>
            <a:ext cx="4800600" cy="804672"/>
          </a:xfrm>
          <a:prstGeom prst="roundRect">
            <a:avLst>
              <a:gd name="adj" fmla="val 9091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69264" y="4946904"/>
            <a:ext cx="3474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1408176" y="4974336"/>
            <a:ext cx="40050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APPROVAL HISTORY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024128" y="5422392"/>
            <a:ext cx="4361688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Reviewer, decision, date, note and locked revision</a:t>
            </a:r>
            <a:endParaRPr lang="en-US" sz="1120" dirty="0"/>
          </a:p>
        </p:txBody>
      </p:sp>
      <p:sp>
        <p:nvSpPr>
          <p:cNvPr id="24" name="Shape 22"/>
          <p:cNvSpPr/>
          <p:nvPr/>
        </p:nvSpPr>
        <p:spPr>
          <a:xfrm>
            <a:off x="6400800" y="2743200"/>
            <a:ext cx="4800600" cy="804672"/>
          </a:xfrm>
          <a:prstGeom prst="roundRect">
            <a:avLst>
              <a:gd name="adj" fmla="val 9091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6565392" y="2862072"/>
            <a:ext cx="3474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8BD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7004304" y="2889504"/>
            <a:ext cx="40050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LOCAL DRAFT SAFETY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6620256" y="3337560"/>
            <a:ext cx="4361688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Unfinished work remains on the device</a:t>
            </a:r>
            <a:endParaRPr lang="en-US" sz="1120" dirty="0"/>
          </a:p>
        </p:txBody>
      </p:sp>
      <p:sp>
        <p:nvSpPr>
          <p:cNvPr id="28" name="Shape 26"/>
          <p:cNvSpPr/>
          <p:nvPr/>
        </p:nvSpPr>
        <p:spPr>
          <a:xfrm>
            <a:off x="6400800" y="3785616"/>
            <a:ext cx="4800600" cy="804672"/>
          </a:xfrm>
          <a:prstGeom prst="roundRect">
            <a:avLst>
              <a:gd name="adj" fmla="val 9091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565392" y="3904488"/>
            <a:ext cx="3474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8BD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800" dirty="0"/>
          </a:p>
        </p:txBody>
      </p:sp>
      <p:sp>
        <p:nvSpPr>
          <p:cNvPr id="30" name="Text 28"/>
          <p:cNvSpPr/>
          <p:nvPr/>
        </p:nvSpPr>
        <p:spPr>
          <a:xfrm>
            <a:off x="7004304" y="3931920"/>
            <a:ext cx="40050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PROTECTED RECOVERY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620256" y="4379976"/>
            <a:ext cx="4361688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Missing copies return as additional Drafts — never overwriting</a:t>
            </a:r>
            <a:endParaRPr lang="en-US" sz="1120" dirty="0"/>
          </a:p>
        </p:txBody>
      </p:sp>
      <p:sp>
        <p:nvSpPr>
          <p:cNvPr id="32" name="Shape 30"/>
          <p:cNvSpPr/>
          <p:nvPr/>
        </p:nvSpPr>
        <p:spPr>
          <a:xfrm>
            <a:off x="6400800" y="4828032"/>
            <a:ext cx="4800600" cy="804672"/>
          </a:xfrm>
          <a:prstGeom prst="roundRect">
            <a:avLst>
              <a:gd name="adj" fmla="val 9091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565392" y="4946904"/>
            <a:ext cx="3474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8BD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800" dirty="0"/>
          </a:p>
        </p:txBody>
      </p:sp>
      <p:sp>
        <p:nvSpPr>
          <p:cNvPr id="34" name="Text 32"/>
          <p:cNvSpPr/>
          <p:nvPr/>
        </p:nvSpPr>
        <p:spPr>
          <a:xfrm>
            <a:off x="7004304" y="4974336"/>
            <a:ext cx="40050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CLOUD SYNCHRONISATION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6620256" y="5422392"/>
            <a:ext cx="4361688" cy="914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Authorised information is shared across devices</a:t>
            </a:r>
            <a:endParaRPr lang="en-US" sz="112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dark_high_tech_abstract_architectural_eng_batch_2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523">
              <a:alpha val="4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66928" y="320040"/>
            <a:ext cx="23774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SITE PAPERWORK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11201400" y="283464"/>
            <a:ext cx="41148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5E7B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329184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UP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416052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502920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ASSIST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89788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</a:t>
            </a:r>
            <a:endParaRPr lang="en-US" sz="750" dirty="0"/>
          </a:p>
        </p:txBody>
      </p:sp>
      <p:sp>
        <p:nvSpPr>
          <p:cNvPr id="10" name="Text 7"/>
          <p:cNvSpPr/>
          <p:nvPr/>
        </p:nvSpPr>
        <p:spPr>
          <a:xfrm>
            <a:off x="676656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</a:t>
            </a:r>
            <a:endParaRPr lang="en-US" sz="750" dirty="0"/>
          </a:p>
        </p:txBody>
      </p:sp>
      <p:sp>
        <p:nvSpPr>
          <p:cNvPr id="11" name="Shape 8"/>
          <p:cNvSpPr/>
          <p:nvPr/>
        </p:nvSpPr>
        <p:spPr>
          <a:xfrm>
            <a:off x="566928" y="667512"/>
            <a:ext cx="11018520" cy="0"/>
          </a:xfrm>
          <a:prstGeom prst="line">
            <a:avLst/>
          </a:prstGeom>
          <a:noFill/>
          <a:ln w="10160">
            <a:solidFill>
              <a:srgbClr val="16314A">
                <a:alpha val="80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868680"/>
            <a:ext cx="594360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signal does not</a:t>
            </a:r>
            <a:endParaRPr lang="en-US" sz="4200" dirty="0"/>
          </a:p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mean lost work.</a:t>
            </a:r>
            <a:endParaRPr lang="en-US" sz="4200" dirty="0"/>
          </a:p>
        </p:txBody>
      </p:sp>
      <p:sp>
        <p:nvSpPr>
          <p:cNvPr id="13" name="Text 10"/>
          <p:cNvSpPr/>
          <p:nvPr/>
        </p:nvSpPr>
        <p:spPr>
          <a:xfrm>
            <a:off x="658368" y="2130552"/>
            <a:ext cx="594360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5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Offline mode protects work and explains what can wait.</a:t>
            </a:r>
            <a:endParaRPr lang="en-US" sz="1750" dirty="0"/>
          </a:p>
        </p:txBody>
      </p:sp>
      <p:sp>
        <p:nvSpPr>
          <p:cNvPr id="14" name="Shape 11"/>
          <p:cNvSpPr/>
          <p:nvPr/>
        </p:nvSpPr>
        <p:spPr>
          <a:xfrm>
            <a:off x="8732520" y="868680"/>
            <a:ext cx="2423160" cy="5029200"/>
          </a:xfrm>
          <a:prstGeom prst="roundRect">
            <a:avLst>
              <a:gd name="adj" fmla="val 6038"/>
            </a:avLst>
          </a:prstGeom>
          <a:solidFill>
            <a:srgbClr val="06101B"/>
          </a:solidFill>
          <a:ln w="12700">
            <a:solidFill>
              <a:srgbClr val="36536A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8851392" y="996696"/>
            <a:ext cx="2185416" cy="4773168"/>
          </a:xfrm>
          <a:prstGeom prst="roundRect">
            <a:avLst>
              <a:gd name="adj" fmla="val 5021"/>
            </a:avLst>
          </a:prstGeom>
          <a:solidFill>
            <a:srgbClr val="0E243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988552" y="1170432"/>
            <a:ext cx="1911096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80A4B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SITE PAPERWORK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8988552" y="1399032"/>
            <a:ext cx="1911096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Offline mode</a:t>
            </a:r>
            <a:endParaRPr lang="en-US" sz="1450" dirty="0"/>
          </a:p>
        </p:txBody>
      </p:sp>
      <p:sp>
        <p:nvSpPr>
          <p:cNvPr id="18" name="Shape 15"/>
          <p:cNvSpPr/>
          <p:nvPr/>
        </p:nvSpPr>
        <p:spPr>
          <a:xfrm>
            <a:off x="8988552" y="1856232"/>
            <a:ext cx="1911096" cy="384048"/>
          </a:xfrm>
          <a:prstGeom prst="roundRect">
            <a:avLst>
              <a:gd name="adj" fmla="val 19048"/>
            </a:avLst>
          </a:prstGeom>
          <a:solidFill>
            <a:srgbClr val="163452"/>
          </a:solidFill>
          <a:ln w="6350">
            <a:solidFill>
              <a:srgbClr val="26475E">
                <a:alpha val="7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9134856" y="1965960"/>
            <a:ext cx="1618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Saved projects available</a:t>
            </a:r>
            <a:endParaRPr lang="en-US" sz="850" dirty="0"/>
          </a:p>
        </p:txBody>
      </p:sp>
      <p:sp>
        <p:nvSpPr>
          <p:cNvPr id="20" name="Shape 17"/>
          <p:cNvSpPr/>
          <p:nvPr/>
        </p:nvSpPr>
        <p:spPr>
          <a:xfrm>
            <a:off x="8988552" y="2340864"/>
            <a:ext cx="1911096" cy="384048"/>
          </a:xfrm>
          <a:prstGeom prst="roundRect">
            <a:avLst>
              <a:gd name="adj" fmla="val 19048"/>
            </a:avLst>
          </a:prstGeom>
          <a:solidFill>
            <a:srgbClr val="163452"/>
          </a:solidFill>
          <a:ln w="6350">
            <a:solidFill>
              <a:srgbClr val="26475E">
                <a:alpha val="7000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9134856" y="2450592"/>
            <a:ext cx="1618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Draft text protected</a:t>
            </a:r>
            <a:endParaRPr lang="en-US" sz="850" dirty="0"/>
          </a:p>
        </p:txBody>
      </p:sp>
      <p:sp>
        <p:nvSpPr>
          <p:cNvPr id="22" name="Shape 19"/>
          <p:cNvSpPr/>
          <p:nvPr/>
        </p:nvSpPr>
        <p:spPr>
          <a:xfrm>
            <a:off x="8988552" y="2825496"/>
            <a:ext cx="1911096" cy="384048"/>
          </a:xfrm>
          <a:prstGeom prst="roundRect">
            <a:avLst>
              <a:gd name="adj" fmla="val 19048"/>
            </a:avLst>
          </a:prstGeom>
          <a:solidFill>
            <a:srgbClr val="163452"/>
          </a:solidFill>
          <a:ln w="6350">
            <a:solidFill>
              <a:srgbClr val="26475E">
                <a:alpha val="7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9134856" y="2935224"/>
            <a:ext cx="1618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Network tools paused</a:t>
            </a:r>
            <a:endParaRPr lang="en-US" sz="850" dirty="0"/>
          </a:p>
        </p:txBody>
      </p:sp>
      <p:sp>
        <p:nvSpPr>
          <p:cNvPr id="24" name="Shape 21"/>
          <p:cNvSpPr/>
          <p:nvPr/>
        </p:nvSpPr>
        <p:spPr>
          <a:xfrm>
            <a:off x="8988552" y="3310128"/>
            <a:ext cx="1911096" cy="384048"/>
          </a:xfrm>
          <a:prstGeom prst="roundRect">
            <a:avLst>
              <a:gd name="adj" fmla="val 19048"/>
            </a:avLst>
          </a:prstGeom>
          <a:solidFill>
            <a:srgbClr val="163452"/>
          </a:solidFill>
          <a:ln w="6350">
            <a:solidFill>
              <a:srgbClr val="26475E">
                <a:alpha val="7000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9134856" y="3419856"/>
            <a:ext cx="161848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Sync resumes online</a:t>
            </a:r>
            <a:endParaRPr lang="en-US" sz="850" dirty="0"/>
          </a:p>
        </p:txBody>
      </p:sp>
      <p:sp>
        <p:nvSpPr>
          <p:cNvPr id="26" name="Shape 23"/>
          <p:cNvSpPr/>
          <p:nvPr/>
        </p:nvSpPr>
        <p:spPr>
          <a:xfrm>
            <a:off x="9629089" y="932688"/>
            <a:ext cx="630022" cy="45720"/>
          </a:xfrm>
          <a:prstGeom prst="roundRect">
            <a:avLst>
              <a:gd name="adj" fmla="val 60000"/>
            </a:avLst>
          </a:prstGeom>
          <a:solidFill>
            <a:srgbClr val="41576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7" name="Shape 24"/>
          <p:cNvSpPr/>
          <p:nvPr/>
        </p:nvSpPr>
        <p:spPr>
          <a:xfrm>
            <a:off x="822960" y="3337560"/>
            <a:ext cx="3337560" cy="1755648"/>
          </a:xfrm>
          <a:prstGeom prst="roundRect">
            <a:avLst>
              <a:gd name="adj" fmla="val 4167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987552" y="3456432"/>
            <a:ext cx="3474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2C5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800" dirty="0"/>
          </a:p>
        </p:txBody>
      </p:sp>
      <p:sp>
        <p:nvSpPr>
          <p:cNvPr id="29" name="Text 26"/>
          <p:cNvSpPr/>
          <p:nvPr/>
        </p:nvSpPr>
        <p:spPr>
          <a:xfrm>
            <a:off x="1426464" y="3483864"/>
            <a:ext cx="254203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STILL WORKS</a:t>
            </a:r>
            <a:endParaRPr lang="en-US" sz="1600" dirty="0"/>
          </a:p>
        </p:txBody>
      </p:sp>
      <p:sp>
        <p:nvSpPr>
          <p:cNvPr id="30" name="Text 27"/>
          <p:cNvSpPr/>
          <p:nvPr/>
        </p:nvSpPr>
        <p:spPr>
          <a:xfrm>
            <a:off x="1042416" y="3931920"/>
            <a:ext cx="2898648" cy="10424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Previously saved projects and drafts</a:t>
            </a:r>
            <a:endParaRPr lang="en-US" sz="1120" dirty="0"/>
          </a:p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New text kept safely on the device</a:t>
            </a:r>
            <a:endParaRPr lang="en-US" sz="1120" dirty="0"/>
          </a:p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 offline status</a:t>
            </a:r>
            <a:endParaRPr lang="en-US" sz="1120" dirty="0"/>
          </a:p>
        </p:txBody>
      </p:sp>
      <p:sp>
        <p:nvSpPr>
          <p:cNvPr id="31" name="Shape 28"/>
          <p:cNvSpPr/>
          <p:nvPr/>
        </p:nvSpPr>
        <p:spPr>
          <a:xfrm>
            <a:off x="4434840" y="3337560"/>
            <a:ext cx="3337560" cy="1755648"/>
          </a:xfrm>
          <a:prstGeom prst="roundRect">
            <a:avLst>
              <a:gd name="adj" fmla="val 4167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32" name="Text 29"/>
          <p:cNvSpPr/>
          <p:nvPr/>
        </p:nvSpPr>
        <p:spPr>
          <a:xfrm>
            <a:off x="4599432" y="3456432"/>
            <a:ext cx="3474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⏸</a:t>
            </a:r>
            <a:endParaRPr lang="en-US" sz="1800" dirty="0"/>
          </a:p>
        </p:txBody>
      </p:sp>
      <p:sp>
        <p:nvSpPr>
          <p:cNvPr id="33" name="Text 30"/>
          <p:cNvSpPr/>
          <p:nvPr/>
        </p:nvSpPr>
        <p:spPr>
          <a:xfrm>
            <a:off x="5038344" y="3483864"/>
            <a:ext cx="254203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WHAT WAITS FOR INTERNET</a:t>
            </a:r>
            <a:endParaRPr lang="en-US" sz="1600" dirty="0"/>
          </a:p>
        </p:txBody>
      </p:sp>
      <p:sp>
        <p:nvSpPr>
          <p:cNvPr id="34" name="Text 31"/>
          <p:cNvSpPr/>
          <p:nvPr/>
        </p:nvSpPr>
        <p:spPr>
          <a:xfrm>
            <a:off x="4654296" y="3931920"/>
            <a:ext cx="2898648" cy="104241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AI, translation and voice transcription</a:t>
            </a:r>
            <a:endParaRPr lang="en-US" sz="1120" dirty="0"/>
          </a:p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Cloud synchronisation and live services</a:t>
            </a:r>
            <a:endParaRPr lang="en-US" sz="112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20040"/>
            <a:ext cx="23774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SITE PAPERWORK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11201400" y="283464"/>
            <a:ext cx="41148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5E7B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29184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UP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416052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502920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ASSIST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89788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676656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566928" y="667512"/>
            <a:ext cx="11018520" cy="0"/>
          </a:xfrm>
          <a:prstGeom prst="line">
            <a:avLst/>
          </a:prstGeom>
          <a:noFill/>
          <a:ln w="10160">
            <a:solidFill>
              <a:srgbClr val="16314A">
                <a:alpha val="8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868680"/>
            <a:ext cx="685800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document moves forward</a:t>
            </a:r>
            <a:endParaRPr lang="en-US" sz="4200" dirty="0"/>
          </a:p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only when the right person acts.</a:t>
            </a:r>
            <a:endParaRPr lang="en-US" sz="4200" dirty="0"/>
          </a:p>
        </p:txBody>
      </p:sp>
      <p:sp>
        <p:nvSpPr>
          <p:cNvPr id="11" name="Text 9"/>
          <p:cNvSpPr/>
          <p:nvPr/>
        </p:nvSpPr>
        <p:spPr>
          <a:xfrm>
            <a:off x="658368" y="2130552"/>
            <a:ext cx="685800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5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Job title describes the person. Access level controls the action.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960120" y="2971800"/>
            <a:ext cx="2345436" cy="658368"/>
          </a:xfrm>
          <a:prstGeom prst="roundRect">
            <a:avLst>
              <a:gd name="adj" fmla="val 11111"/>
            </a:avLst>
          </a:prstGeom>
          <a:solidFill>
            <a:srgbClr val="FF6B2C"/>
          </a:solidFill>
          <a:ln w="12700">
            <a:solidFill>
              <a:srgbClr val="FF6B2C">
                <a:alpha val="7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14984" y="3182112"/>
            <a:ext cx="2235708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DRAFT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3337560" y="3200400"/>
            <a:ext cx="9144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10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100" dirty="0"/>
          </a:p>
        </p:txBody>
      </p:sp>
      <p:sp>
        <p:nvSpPr>
          <p:cNvPr id="15" name="Shape 13"/>
          <p:cNvSpPr/>
          <p:nvPr/>
        </p:nvSpPr>
        <p:spPr>
          <a:xfrm>
            <a:off x="3470148" y="2971800"/>
            <a:ext cx="2345436" cy="658368"/>
          </a:xfrm>
          <a:prstGeom prst="roundRect">
            <a:avLst>
              <a:gd name="adj" fmla="val 11111"/>
            </a:avLst>
          </a:prstGeom>
          <a:solidFill>
            <a:srgbClr val="133455"/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3525012" y="3182112"/>
            <a:ext cx="2235708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SUBMITTED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5847588" y="3200400"/>
            <a:ext cx="9144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10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100" dirty="0"/>
          </a:p>
        </p:txBody>
      </p:sp>
      <p:sp>
        <p:nvSpPr>
          <p:cNvPr id="18" name="Shape 16"/>
          <p:cNvSpPr/>
          <p:nvPr/>
        </p:nvSpPr>
        <p:spPr>
          <a:xfrm>
            <a:off x="5980176" y="2971800"/>
            <a:ext cx="2345436" cy="658368"/>
          </a:xfrm>
          <a:prstGeom prst="roundRect">
            <a:avLst>
              <a:gd name="adj" fmla="val 11111"/>
            </a:avLst>
          </a:prstGeom>
          <a:solidFill>
            <a:srgbClr val="133455"/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6035040" y="3182112"/>
            <a:ext cx="2235708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8357616" y="3200400"/>
            <a:ext cx="9144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10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100" dirty="0"/>
          </a:p>
        </p:txBody>
      </p:sp>
      <p:sp>
        <p:nvSpPr>
          <p:cNvPr id="21" name="Shape 19"/>
          <p:cNvSpPr/>
          <p:nvPr/>
        </p:nvSpPr>
        <p:spPr>
          <a:xfrm>
            <a:off x="8490204" y="2971800"/>
            <a:ext cx="2345436" cy="658368"/>
          </a:xfrm>
          <a:prstGeom prst="roundRect">
            <a:avLst>
              <a:gd name="adj" fmla="val 11111"/>
            </a:avLst>
          </a:prstGeom>
          <a:solidFill>
            <a:srgbClr val="133455"/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545068" y="3182112"/>
            <a:ext cx="2235708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APPROVED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960120" y="3794760"/>
            <a:ext cx="182880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Site Manager prepares content</a:t>
            </a:r>
            <a:endParaRPr lang="en-US" sz="1050" dirty="0"/>
          </a:p>
        </p:txBody>
      </p:sp>
      <p:sp>
        <p:nvSpPr>
          <p:cNvPr id="24" name="Text 22"/>
          <p:cNvSpPr/>
          <p:nvPr/>
        </p:nvSpPr>
        <p:spPr>
          <a:xfrm>
            <a:off x="3538728" y="3794760"/>
            <a:ext cx="182880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Editing pauses for review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6117336" y="3794760"/>
            <a:ext cx="182880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Authorised person checks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8695944" y="3794760"/>
            <a:ext cx="182880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Revision locks; print available</a:t>
            </a:r>
            <a:endParaRPr lang="en-US" sz="1050" dirty="0"/>
          </a:p>
        </p:txBody>
      </p:sp>
      <p:sp>
        <p:nvSpPr>
          <p:cNvPr id="27" name="Shape 25"/>
          <p:cNvSpPr/>
          <p:nvPr/>
        </p:nvSpPr>
        <p:spPr>
          <a:xfrm>
            <a:off x="2148840" y="4983480"/>
            <a:ext cx="7863840" cy="731520"/>
          </a:xfrm>
          <a:prstGeom prst="roundRect">
            <a:avLst>
              <a:gd name="adj" fmla="val 10000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2368296" y="5129784"/>
            <a:ext cx="74523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Team access</a:t>
            </a:r>
            <a:endParaRPr lang="en-US" sz="1600" dirty="0"/>
          </a:p>
        </p:txBody>
      </p:sp>
      <p:sp>
        <p:nvSpPr>
          <p:cNvPr id="29" name="Text 27"/>
          <p:cNvSpPr/>
          <p:nvPr/>
        </p:nvSpPr>
        <p:spPr>
          <a:xfrm>
            <a:off x="2368296" y="5577840"/>
            <a:ext cx="7424928" cy="182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 owner · Site manager · Compliance approver · Read-only reviewer</a:t>
            </a:r>
            <a:endParaRPr lang="en-US" sz="112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20040"/>
            <a:ext cx="23774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SITE PAPERWORK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11201400" y="283464"/>
            <a:ext cx="41148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5E7B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14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29184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UP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416052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502920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ASSIST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89788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676656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566928" y="667512"/>
            <a:ext cx="11018520" cy="0"/>
          </a:xfrm>
          <a:prstGeom prst="line">
            <a:avLst/>
          </a:prstGeom>
          <a:noFill/>
          <a:ln w="10160">
            <a:solidFill>
              <a:srgbClr val="16314A">
                <a:alpha val="8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868680"/>
            <a:ext cx="704088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system supports every person</a:t>
            </a:r>
            <a:endParaRPr lang="en-US" sz="4200" dirty="0"/>
          </a:p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around the project.</a:t>
            </a:r>
            <a:endParaRPr lang="en-US" sz="4200" dirty="0"/>
          </a:p>
        </p:txBody>
      </p:sp>
      <p:sp>
        <p:nvSpPr>
          <p:cNvPr id="11" name="Text 9"/>
          <p:cNvSpPr/>
          <p:nvPr/>
        </p:nvSpPr>
        <p:spPr>
          <a:xfrm>
            <a:off x="658368" y="2130552"/>
            <a:ext cx="704088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5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person sees the level of information needed for their job.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822960" y="2834640"/>
            <a:ext cx="3246120" cy="987552"/>
          </a:xfrm>
          <a:prstGeom prst="roundRect">
            <a:avLst>
              <a:gd name="adj" fmla="val 7407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87552" y="2953512"/>
            <a:ext cx="3474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426464" y="2980944"/>
            <a:ext cx="245059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SITE MANAGER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042416" y="3429000"/>
            <a:ext cx="2807208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Records the day and prepares site paperwork</a:t>
            </a:r>
            <a:endParaRPr lang="en-US" sz="1120" dirty="0"/>
          </a:p>
        </p:txBody>
      </p:sp>
      <p:sp>
        <p:nvSpPr>
          <p:cNvPr id="16" name="Shape 14"/>
          <p:cNvSpPr/>
          <p:nvPr/>
        </p:nvSpPr>
        <p:spPr>
          <a:xfrm>
            <a:off x="4572000" y="2834640"/>
            <a:ext cx="3246120" cy="987552"/>
          </a:xfrm>
          <a:prstGeom prst="roundRect">
            <a:avLst>
              <a:gd name="adj" fmla="val 7407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736592" y="2953512"/>
            <a:ext cx="3474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8BD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5175504" y="2980944"/>
            <a:ext cx="245059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 LEAD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4791456" y="3429000"/>
            <a:ext cx="2807208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Reviews progress across assigned projects</a:t>
            </a:r>
            <a:endParaRPr lang="en-US" sz="1120" dirty="0"/>
          </a:p>
        </p:txBody>
      </p:sp>
      <p:sp>
        <p:nvSpPr>
          <p:cNvPr id="20" name="Shape 18"/>
          <p:cNvSpPr/>
          <p:nvPr/>
        </p:nvSpPr>
        <p:spPr>
          <a:xfrm>
            <a:off x="8321040" y="2834640"/>
            <a:ext cx="3246120" cy="987552"/>
          </a:xfrm>
          <a:prstGeom prst="roundRect">
            <a:avLst>
              <a:gd name="adj" fmla="val 7407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485632" y="2953512"/>
            <a:ext cx="3474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2C5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8924544" y="2980944"/>
            <a:ext cx="245059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H&amp;S / HSEQ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8540496" y="3429000"/>
            <a:ext cx="2807208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Checks controlled safety documents</a:t>
            </a:r>
            <a:endParaRPr lang="en-US" sz="1120" dirty="0"/>
          </a:p>
        </p:txBody>
      </p:sp>
      <p:sp>
        <p:nvSpPr>
          <p:cNvPr id="24" name="Shape 22"/>
          <p:cNvSpPr/>
          <p:nvPr/>
        </p:nvSpPr>
        <p:spPr>
          <a:xfrm>
            <a:off x="822960" y="4160520"/>
            <a:ext cx="3246120" cy="987552"/>
          </a:xfrm>
          <a:prstGeom prst="roundRect">
            <a:avLst>
              <a:gd name="adj" fmla="val 7407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87552" y="4279392"/>
            <a:ext cx="3474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1426464" y="4306824"/>
            <a:ext cx="245059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COMPANY OWNER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1042416" y="4754880"/>
            <a:ext cx="2807208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Controls people, projects and company settings</a:t>
            </a:r>
            <a:endParaRPr lang="en-US" sz="1120" dirty="0"/>
          </a:p>
        </p:txBody>
      </p:sp>
      <p:sp>
        <p:nvSpPr>
          <p:cNvPr id="28" name="Shape 26"/>
          <p:cNvSpPr/>
          <p:nvPr/>
        </p:nvSpPr>
        <p:spPr>
          <a:xfrm>
            <a:off x="4572000" y="4160520"/>
            <a:ext cx="3246120" cy="987552"/>
          </a:xfrm>
          <a:prstGeom prst="roundRect">
            <a:avLst>
              <a:gd name="adj" fmla="val 7407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736592" y="4279392"/>
            <a:ext cx="3474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8BD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1800" dirty="0"/>
          </a:p>
        </p:txBody>
      </p:sp>
      <p:sp>
        <p:nvSpPr>
          <p:cNvPr id="30" name="Text 28"/>
          <p:cNvSpPr/>
          <p:nvPr/>
        </p:nvSpPr>
        <p:spPr>
          <a:xfrm>
            <a:off x="5175504" y="4306824"/>
            <a:ext cx="245059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SITE TEAM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4791456" y="4754880"/>
            <a:ext cx="2807208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Receives clear tasks, briefings and records</a:t>
            </a:r>
            <a:endParaRPr lang="en-US" sz="112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20040"/>
            <a:ext cx="23774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SITE PAPERWORK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11201400" y="283464"/>
            <a:ext cx="41148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5E7B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29184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UP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416052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502920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ASSIST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89788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676656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566928" y="667512"/>
            <a:ext cx="11018520" cy="0"/>
          </a:xfrm>
          <a:prstGeom prst="line">
            <a:avLst/>
          </a:prstGeom>
          <a:noFill/>
          <a:ln w="10160">
            <a:solidFill>
              <a:srgbClr val="16314A">
                <a:alpha val="8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868680"/>
            <a:ext cx="731520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value is less repeated</a:t>
            </a:r>
            <a:endParaRPr lang="en-US" sz="4200" dirty="0"/>
          </a:p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administration and better evidence.</a:t>
            </a:r>
            <a:endParaRPr lang="en-US" sz="4200" dirty="0"/>
          </a:p>
        </p:txBody>
      </p:sp>
      <p:sp>
        <p:nvSpPr>
          <p:cNvPr id="11" name="Text 9"/>
          <p:cNvSpPr/>
          <p:nvPr/>
        </p:nvSpPr>
        <p:spPr>
          <a:xfrm>
            <a:off x="658368" y="2130552"/>
            <a:ext cx="731520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5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result: one reliable project record instead of scattered paperwork.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822960" y="2926080"/>
            <a:ext cx="2606040" cy="1280160"/>
          </a:xfrm>
          <a:prstGeom prst="roundRect">
            <a:avLst>
              <a:gd name="adj" fmla="val 5714"/>
            </a:avLst>
          </a:prstGeom>
          <a:solidFill>
            <a:srgbClr val="102943">
              <a:alpha val="94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22960" y="2926080"/>
            <a:ext cx="45720" cy="1280160"/>
          </a:xfrm>
          <a:prstGeom prst="rect">
            <a:avLst/>
          </a:prstGeom>
          <a:solidFill>
            <a:srgbClr val="FF6B2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1024128" y="3127248"/>
            <a:ext cx="2240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LESS REPEATING</a:t>
            </a:r>
            <a:endParaRPr lang="en-US" sz="2300" dirty="0"/>
          </a:p>
        </p:txBody>
      </p:sp>
      <p:sp>
        <p:nvSpPr>
          <p:cNvPr id="15" name="Text 13"/>
          <p:cNvSpPr/>
          <p:nvPr/>
        </p:nvSpPr>
        <p:spPr>
          <a:xfrm>
            <a:off x="1024128" y="3602736"/>
            <a:ext cx="22402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 details are entered once and reused.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3611880" y="2926080"/>
            <a:ext cx="2606040" cy="1280160"/>
          </a:xfrm>
          <a:prstGeom prst="roundRect">
            <a:avLst>
              <a:gd name="adj" fmla="val 5714"/>
            </a:avLst>
          </a:prstGeom>
          <a:solidFill>
            <a:srgbClr val="102943">
              <a:alpha val="94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3611880" y="2926080"/>
            <a:ext cx="45720" cy="1280160"/>
          </a:xfrm>
          <a:prstGeom prst="rect">
            <a:avLst/>
          </a:prstGeom>
          <a:solidFill>
            <a:srgbClr val="38BDF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3813048" y="3127248"/>
            <a:ext cx="2240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FASTER RECORDS</a:t>
            </a:r>
            <a:endParaRPr lang="en-US" sz="2300" dirty="0"/>
          </a:p>
        </p:txBody>
      </p:sp>
      <p:sp>
        <p:nvSpPr>
          <p:cNvPr id="19" name="Text 17"/>
          <p:cNvSpPr/>
          <p:nvPr/>
        </p:nvSpPr>
        <p:spPr>
          <a:xfrm>
            <a:off x="3813048" y="3602736"/>
            <a:ext cx="22402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Voice, scanning and templates reduce manual typing.</a:t>
            </a:r>
            <a:endParaRPr lang="en-US" sz="1150" dirty="0"/>
          </a:p>
        </p:txBody>
      </p:sp>
      <p:sp>
        <p:nvSpPr>
          <p:cNvPr id="20" name="Shape 18"/>
          <p:cNvSpPr/>
          <p:nvPr/>
        </p:nvSpPr>
        <p:spPr>
          <a:xfrm>
            <a:off x="6400800" y="2926080"/>
            <a:ext cx="2606040" cy="1280160"/>
          </a:xfrm>
          <a:prstGeom prst="roundRect">
            <a:avLst>
              <a:gd name="adj" fmla="val 5714"/>
            </a:avLst>
          </a:prstGeom>
          <a:solidFill>
            <a:srgbClr val="102943">
              <a:alpha val="94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6400800" y="2926080"/>
            <a:ext cx="45720" cy="1280160"/>
          </a:xfrm>
          <a:prstGeom prst="rect">
            <a:avLst/>
          </a:prstGeom>
          <a:solidFill>
            <a:srgbClr val="22C55E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6601968" y="3127248"/>
            <a:ext cx="2240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CLEARER CONTROL</a:t>
            </a:r>
            <a:endParaRPr lang="en-US" sz="2300" dirty="0"/>
          </a:p>
        </p:txBody>
      </p:sp>
      <p:sp>
        <p:nvSpPr>
          <p:cNvPr id="23" name="Text 21"/>
          <p:cNvSpPr/>
          <p:nvPr/>
        </p:nvSpPr>
        <p:spPr>
          <a:xfrm>
            <a:off x="6601968" y="3602736"/>
            <a:ext cx="22402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Status, revision and approval remain visible.</a:t>
            </a:r>
            <a:endParaRPr lang="en-US" sz="1150" dirty="0"/>
          </a:p>
        </p:txBody>
      </p:sp>
      <p:sp>
        <p:nvSpPr>
          <p:cNvPr id="24" name="Shape 22"/>
          <p:cNvSpPr/>
          <p:nvPr/>
        </p:nvSpPr>
        <p:spPr>
          <a:xfrm>
            <a:off x="9189720" y="2926080"/>
            <a:ext cx="2606040" cy="1280160"/>
          </a:xfrm>
          <a:prstGeom prst="roundRect">
            <a:avLst>
              <a:gd name="adj" fmla="val 5714"/>
            </a:avLst>
          </a:prstGeom>
          <a:solidFill>
            <a:srgbClr val="102943">
              <a:alpha val="94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9189720" y="2926080"/>
            <a:ext cx="45720" cy="1280160"/>
          </a:xfrm>
          <a:prstGeom prst="rect">
            <a:avLst/>
          </a:prstGeom>
          <a:solidFill>
            <a:srgbClr val="FF6B2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9390888" y="3127248"/>
            <a:ext cx="2240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SAFER HANDOVER</a:t>
            </a:r>
            <a:endParaRPr lang="en-US" sz="2300" dirty="0"/>
          </a:p>
        </p:txBody>
      </p:sp>
      <p:sp>
        <p:nvSpPr>
          <p:cNvPr id="27" name="Text 25"/>
          <p:cNvSpPr/>
          <p:nvPr/>
        </p:nvSpPr>
        <p:spPr>
          <a:xfrm>
            <a:off x="9390888" y="3602736"/>
            <a:ext cx="22402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Reports, photos and checks stay with the project.</a:t>
            </a:r>
            <a:endParaRPr lang="en-US" sz="115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realistic_cinematic_photo_of_a_construction_eng_batch_4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523">
              <a:alpha val="45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66928" y="320040"/>
            <a:ext cx="23774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SITE PAPERWORK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11201400" y="283464"/>
            <a:ext cx="41148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5E7B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329184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UP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416052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502920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ASSIST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89788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</a:t>
            </a:r>
            <a:endParaRPr lang="en-US" sz="750" dirty="0"/>
          </a:p>
        </p:txBody>
      </p:sp>
      <p:sp>
        <p:nvSpPr>
          <p:cNvPr id="10" name="Text 7"/>
          <p:cNvSpPr/>
          <p:nvPr/>
        </p:nvSpPr>
        <p:spPr>
          <a:xfrm>
            <a:off x="676656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</a:t>
            </a:r>
            <a:endParaRPr lang="en-US" sz="750" dirty="0"/>
          </a:p>
        </p:txBody>
      </p:sp>
      <p:sp>
        <p:nvSpPr>
          <p:cNvPr id="11" name="Shape 8"/>
          <p:cNvSpPr/>
          <p:nvPr/>
        </p:nvSpPr>
        <p:spPr>
          <a:xfrm>
            <a:off x="566928" y="667512"/>
            <a:ext cx="11018520" cy="0"/>
          </a:xfrm>
          <a:prstGeom prst="line">
            <a:avLst/>
          </a:prstGeom>
          <a:noFill/>
          <a:ln w="10160">
            <a:solidFill>
              <a:srgbClr val="16314A">
                <a:alpha val="80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868680"/>
            <a:ext cx="731520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complete site day can be recorded</a:t>
            </a:r>
            <a:endParaRPr lang="en-US" sz="4200" dirty="0"/>
          </a:p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 the work happens.</a:t>
            </a:r>
            <a:endParaRPr lang="en-US" sz="4200" dirty="0"/>
          </a:p>
        </p:txBody>
      </p:sp>
      <p:sp>
        <p:nvSpPr>
          <p:cNvPr id="13" name="Text 10"/>
          <p:cNvSpPr/>
          <p:nvPr/>
        </p:nvSpPr>
        <p:spPr>
          <a:xfrm>
            <a:off x="658368" y="2130552"/>
            <a:ext cx="731520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5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Auto-save protects unfinished work throughout the day.</a:t>
            </a:r>
            <a:endParaRPr lang="en-US" sz="1750" dirty="0"/>
          </a:p>
        </p:txBody>
      </p:sp>
      <p:sp>
        <p:nvSpPr>
          <p:cNvPr id="14" name="Text 11"/>
          <p:cNvSpPr/>
          <p:nvPr/>
        </p:nvSpPr>
        <p:spPr>
          <a:xfrm>
            <a:off x="786384" y="2880360"/>
            <a:ext cx="640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6B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3000" dirty="0"/>
          </a:p>
        </p:txBody>
      </p:sp>
      <p:sp>
        <p:nvSpPr>
          <p:cNvPr id="15" name="Text 12"/>
          <p:cNvSpPr/>
          <p:nvPr/>
        </p:nvSpPr>
        <p:spPr>
          <a:xfrm>
            <a:off x="1444752" y="2953512"/>
            <a:ext cx="235915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07:30</a:t>
            </a:r>
            <a:endParaRPr lang="en-US" sz="1600" dirty="0"/>
          </a:p>
        </p:txBody>
      </p:sp>
      <p:sp>
        <p:nvSpPr>
          <p:cNvPr id="16" name="Text 13"/>
          <p:cNvSpPr/>
          <p:nvPr/>
        </p:nvSpPr>
        <p:spPr>
          <a:xfrm>
            <a:off x="1444752" y="3273552"/>
            <a:ext cx="2359152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8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today’s Draft</a:t>
            </a:r>
            <a:endParaRPr lang="en-US" sz="1080" dirty="0"/>
          </a:p>
        </p:txBody>
      </p:sp>
      <p:sp>
        <p:nvSpPr>
          <p:cNvPr id="17" name="Text 14"/>
          <p:cNvSpPr/>
          <p:nvPr/>
        </p:nvSpPr>
        <p:spPr>
          <a:xfrm>
            <a:off x="4517136" y="2880360"/>
            <a:ext cx="640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6B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175504" y="2953512"/>
            <a:ext cx="235915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08:00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5175504" y="3273552"/>
            <a:ext cx="2359152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8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workforce and weather</a:t>
            </a:r>
            <a:endParaRPr lang="en-US" sz="1080" dirty="0"/>
          </a:p>
        </p:txBody>
      </p:sp>
      <p:sp>
        <p:nvSpPr>
          <p:cNvPr id="20" name="Text 17"/>
          <p:cNvSpPr/>
          <p:nvPr/>
        </p:nvSpPr>
        <p:spPr>
          <a:xfrm>
            <a:off x="8247888" y="2880360"/>
            <a:ext cx="640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6B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3</a:t>
            </a:r>
            <a:endParaRPr lang="en-US" sz="3000" dirty="0"/>
          </a:p>
        </p:txBody>
      </p:sp>
      <p:sp>
        <p:nvSpPr>
          <p:cNvPr id="21" name="Text 18"/>
          <p:cNvSpPr/>
          <p:nvPr/>
        </p:nvSpPr>
        <p:spPr>
          <a:xfrm>
            <a:off x="8906256" y="2953512"/>
            <a:ext cx="235915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10:15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8906256" y="3273552"/>
            <a:ext cx="2359152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8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Scan a delivery document</a:t>
            </a:r>
            <a:endParaRPr lang="en-US" sz="1080" dirty="0"/>
          </a:p>
        </p:txBody>
      </p:sp>
      <p:sp>
        <p:nvSpPr>
          <p:cNvPr id="23" name="Text 20"/>
          <p:cNvSpPr/>
          <p:nvPr/>
        </p:nvSpPr>
        <p:spPr>
          <a:xfrm>
            <a:off x="786384" y="4142232"/>
            <a:ext cx="640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6B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4</a:t>
            </a:r>
            <a:endParaRPr lang="en-US" sz="3000" dirty="0"/>
          </a:p>
        </p:txBody>
      </p:sp>
      <p:sp>
        <p:nvSpPr>
          <p:cNvPr id="24" name="Text 21"/>
          <p:cNvSpPr/>
          <p:nvPr/>
        </p:nvSpPr>
        <p:spPr>
          <a:xfrm>
            <a:off x="1444752" y="4215384"/>
            <a:ext cx="235915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12:30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1444752" y="4535424"/>
            <a:ext cx="2359152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8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progress photos</a:t>
            </a:r>
            <a:endParaRPr lang="en-US" sz="1080" dirty="0"/>
          </a:p>
        </p:txBody>
      </p:sp>
      <p:sp>
        <p:nvSpPr>
          <p:cNvPr id="26" name="Text 23"/>
          <p:cNvSpPr/>
          <p:nvPr/>
        </p:nvSpPr>
        <p:spPr>
          <a:xfrm>
            <a:off x="4517136" y="4142232"/>
            <a:ext cx="640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6B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</a:t>
            </a:r>
            <a:endParaRPr lang="en-US" sz="3000" dirty="0"/>
          </a:p>
        </p:txBody>
      </p:sp>
      <p:sp>
        <p:nvSpPr>
          <p:cNvPr id="27" name="Text 24"/>
          <p:cNvSpPr/>
          <p:nvPr/>
        </p:nvSpPr>
        <p:spPr>
          <a:xfrm>
            <a:off x="5175504" y="4215384"/>
            <a:ext cx="235915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15:30</a:t>
            </a:r>
            <a:endParaRPr lang="en-US" sz="1600" dirty="0"/>
          </a:p>
        </p:txBody>
      </p:sp>
      <p:sp>
        <p:nvSpPr>
          <p:cNvPr id="28" name="Text 25"/>
          <p:cNvSpPr/>
          <p:nvPr/>
        </p:nvSpPr>
        <p:spPr>
          <a:xfrm>
            <a:off x="5175504" y="4535424"/>
            <a:ext cx="2359152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8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an H&amp;S observation</a:t>
            </a:r>
            <a:endParaRPr lang="en-US" sz="1080" dirty="0"/>
          </a:p>
        </p:txBody>
      </p:sp>
      <p:sp>
        <p:nvSpPr>
          <p:cNvPr id="29" name="Text 26"/>
          <p:cNvSpPr/>
          <p:nvPr/>
        </p:nvSpPr>
        <p:spPr>
          <a:xfrm>
            <a:off x="8247888" y="4142232"/>
            <a:ext cx="640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6B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6</a:t>
            </a:r>
            <a:endParaRPr lang="en-US" sz="3000" dirty="0"/>
          </a:p>
        </p:txBody>
      </p:sp>
      <p:sp>
        <p:nvSpPr>
          <p:cNvPr id="30" name="Text 27"/>
          <p:cNvSpPr/>
          <p:nvPr/>
        </p:nvSpPr>
        <p:spPr>
          <a:xfrm>
            <a:off x="8906256" y="4215384"/>
            <a:ext cx="235915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16:00</a:t>
            </a:r>
            <a:endParaRPr lang="en-US" sz="1600" dirty="0"/>
          </a:p>
        </p:txBody>
      </p:sp>
      <p:sp>
        <p:nvSpPr>
          <p:cNvPr id="31" name="Text 28"/>
          <p:cNvSpPr/>
          <p:nvPr/>
        </p:nvSpPr>
        <p:spPr>
          <a:xfrm>
            <a:off x="8906256" y="4535424"/>
            <a:ext cx="2359152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8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and prepare the report</a:t>
            </a:r>
            <a:endParaRPr lang="en-US" sz="108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high_resolution_modern_construction_office_work_batch_3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523">
              <a:alpha val="4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66928" y="320040"/>
            <a:ext cx="23774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SITE PAPERWORK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11201400" y="283464"/>
            <a:ext cx="41148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5E7B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17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329184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UP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416052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502920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ASSIST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89788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</a:t>
            </a:r>
            <a:endParaRPr lang="en-US" sz="750" dirty="0"/>
          </a:p>
        </p:txBody>
      </p:sp>
      <p:sp>
        <p:nvSpPr>
          <p:cNvPr id="10" name="Text 7"/>
          <p:cNvSpPr/>
          <p:nvPr/>
        </p:nvSpPr>
        <p:spPr>
          <a:xfrm>
            <a:off x="676656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</a:t>
            </a:r>
            <a:endParaRPr lang="en-US" sz="750" dirty="0"/>
          </a:p>
        </p:txBody>
      </p:sp>
      <p:sp>
        <p:nvSpPr>
          <p:cNvPr id="11" name="Shape 8"/>
          <p:cNvSpPr/>
          <p:nvPr/>
        </p:nvSpPr>
        <p:spPr>
          <a:xfrm>
            <a:off x="566928" y="667512"/>
            <a:ext cx="11018520" cy="0"/>
          </a:xfrm>
          <a:prstGeom prst="line">
            <a:avLst/>
          </a:prstGeom>
          <a:noFill/>
          <a:ln w="10160">
            <a:solidFill>
              <a:srgbClr val="16314A">
                <a:alpha val="80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868680"/>
            <a:ext cx="713232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same information becomes</a:t>
            </a:r>
            <a:endParaRPr lang="en-US" sz="4200" dirty="0"/>
          </a:p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cleaner, controlled record.</a:t>
            </a:r>
            <a:endParaRPr lang="en-US" sz="4200" dirty="0"/>
          </a:p>
        </p:txBody>
      </p:sp>
      <p:sp>
        <p:nvSpPr>
          <p:cNvPr id="13" name="Text 10"/>
          <p:cNvSpPr/>
          <p:nvPr/>
        </p:nvSpPr>
        <p:spPr>
          <a:xfrm>
            <a:off x="658368" y="2130552"/>
            <a:ext cx="713232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5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Company identity · project data · status · revision · approval</a:t>
            </a:r>
            <a:endParaRPr lang="en-US" sz="1750" dirty="0"/>
          </a:p>
        </p:txBody>
      </p:sp>
      <p:sp>
        <p:nvSpPr>
          <p:cNvPr id="14" name="Shape 11"/>
          <p:cNvSpPr/>
          <p:nvPr/>
        </p:nvSpPr>
        <p:spPr>
          <a:xfrm>
            <a:off x="822960" y="2834640"/>
            <a:ext cx="3931920" cy="2103120"/>
          </a:xfrm>
          <a:prstGeom prst="roundRect">
            <a:avLst>
              <a:gd name="adj" fmla="val 3478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987552" y="2953512"/>
            <a:ext cx="3474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8717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×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1426464" y="2980944"/>
            <a:ext cx="313639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BEFORE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1042416" y="3429000"/>
            <a:ext cx="3493008" cy="13898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Handwritten notes</a:t>
            </a:r>
            <a:endParaRPr lang="en-US" sz="1120" dirty="0"/>
          </a:p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Photos in different folders</a:t>
            </a:r>
            <a:endParaRPr lang="en-US" sz="1120" dirty="0"/>
          </a:p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Missing revision status</a:t>
            </a:r>
            <a:endParaRPr lang="en-US" sz="1120" dirty="0"/>
          </a:p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 clear approval trail</a:t>
            </a:r>
            <a:endParaRPr lang="en-US" sz="1120" dirty="0"/>
          </a:p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project details</a:t>
            </a:r>
            <a:endParaRPr lang="en-US" sz="1120" dirty="0"/>
          </a:p>
        </p:txBody>
      </p:sp>
      <p:sp>
        <p:nvSpPr>
          <p:cNvPr id="18" name="Shape 15"/>
          <p:cNvSpPr/>
          <p:nvPr/>
        </p:nvSpPr>
        <p:spPr>
          <a:xfrm>
            <a:off x="6720840" y="2880360"/>
            <a:ext cx="3749040" cy="2468880"/>
          </a:xfrm>
          <a:prstGeom prst="roundRect">
            <a:avLst>
              <a:gd name="adj" fmla="val 2963"/>
            </a:avLst>
          </a:prstGeom>
          <a:solidFill>
            <a:srgbClr val="F7FBFE"/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6995160" y="3127248"/>
            <a:ext cx="10972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07152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IT EASY</a:t>
            </a:r>
            <a:endParaRPr lang="en-US" sz="800" dirty="0"/>
          </a:p>
          <a:p>
            <a:pPr algn="l" indent="0" marL="0">
              <a:buNone/>
            </a:pPr>
            <a:r>
              <a:rPr lang="en-US" sz="800" b="1" dirty="0">
                <a:solidFill>
                  <a:srgbClr val="07152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 YOU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6995160" y="3611880"/>
            <a:ext cx="205740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7152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CONTROLLED SITE RECORD</a:t>
            </a:r>
            <a:endParaRPr lang="en-US" sz="1300" dirty="0"/>
          </a:p>
        </p:txBody>
      </p:sp>
      <p:sp>
        <p:nvSpPr>
          <p:cNvPr id="21" name="Text 18"/>
          <p:cNvSpPr/>
          <p:nvPr/>
        </p:nvSpPr>
        <p:spPr>
          <a:xfrm>
            <a:off x="6995160" y="3950208"/>
            <a:ext cx="2011680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6A78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RIVERSIDE COMMUNITY HUB</a:t>
            </a:r>
            <a:endParaRPr lang="en-US" sz="750" dirty="0"/>
          </a:p>
        </p:txBody>
      </p:sp>
      <p:sp>
        <p:nvSpPr>
          <p:cNvPr id="22" name="Text 19"/>
          <p:cNvSpPr/>
          <p:nvPr/>
        </p:nvSpPr>
        <p:spPr>
          <a:xfrm>
            <a:off x="6995160" y="4279392"/>
            <a:ext cx="1737360" cy="118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6A78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 / location</a:t>
            </a:r>
            <a:endParaRPr lang="en-US" sz="700" dirty="0"/>
          </a:p>
        </p:txBody>
      </p:sp>
      <p:sp>
        <p:nvSpPr>
          <p:cNvPr id="23" name="Text 20"/>
          <p:cNvSpPr/>
          <p:nvPr/>
        </p:nvSpPr>
        <p:spPr>
          <a:xfrm>
            <a:off x="6995160" y="4498848"/>
            <a:ext cx="1737360" cy="118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6A78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by</a:t>
            </a:r>
            <a:endParaRPr lang="en-US" sz="700" dirty="0"/>
          </a:p>
        </p:txBody>
      </p:sp>
      <p:sp>
        <p:nvSpPr>
          <p:cNvPr id="24" name="Text 21"/>
          <p:cNvSpPr/>
          <p:nvPr/>
        </p:nvSpPr>
        <p:spPr>
          <a:xfrm>
            <a:off x="6995160" y="4718304"/>
            <a:ext cx="1737360" cy="118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6A78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 activity</a:t>
            </a:r>
            <a:endParaRPr lang="en-US" sz="700" dirty="0"/>
          </a:p>
        </p:txBody>
      </p:sp>
      <p:sp>
        <p:nvSpPr>
          <p:cNvPr id="25" name="Text 22"/>
          <p:cNvSpPr/>
          <p:nvPr/>
        </p:nvSpPr>
        <p:spPr>
          <a:xfrm>
            <a:off x="6995160" y="4937760"/>
            <a:ext cx="1737360" cy="118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6A78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Controls / checks</a:t>
            </a:r>
            <a:endParaRPr lang="en-US" sz="700" dirty="0"/>
          </a:p>
        </p:txBody>
      </p:sp>
      <p:sp>
        <p:nvSpPr>
          <p:cNvPr id="26" name="Text 23"/>
          <p:cNvSpPr/>
          <p:nvPr/>
        </p:nvSpPr>
        <p:spPr>
          <a:xfrm>
            <a:off x="6995160" y="5157216"/>
            <a:ext cx="1737360" cy="118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00" dirty="0">
                <a:solidFill>
                  <a:srgbClr val="6A78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+ signatures</a:t>
            </a:r>
            <a:endParaRPr lang="en-US" sz="700" dirty="0"/>
          </a:p>
        </p:txBody>
      </p:sp>
      <p:sp>
        <p:nvSpPr>
          <p:cNvPr id="27" name="Shape 24"/>
          <p:cNvSpPr/>
          <p:nvPr/>
        </p:nvSpPr>
        <p:spPr>
          <a:xfrm>
            <a:off x="9189720" y="4800600"/>
            <a:ext cx="777240" cy="320040"/>
          </a:xfrm>
          <a:prstGeom prst="roundRect">
            <a:avLst>
              <a:gd name="adj" fmla="val 22857"/>
            </a:avLst>
          </a:prstGeom>
          <a:solidFill>
            <a:srgbClr val="22C55E"/>
          </a:solidFill>
          <a:ln w="12700">
            <a:solidFill>
              <a:srgbClr val="22C55E">
                <a:alpha val="70000"/>
              </a:srgbClr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9253728" y="4910328"/>
            <a:ext cx="640080" cy="8229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56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APPROVED</a:t>
            </a:r>
            <a:endParaRPr lang="en-US" sz="56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20040"/>
            <a:ext cx="23774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SITE PAPERWORK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11201400" y="283464"/>
            <a:ext cx="41148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5E7B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18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29184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UP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416052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502920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ASSIST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89788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676656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566928" y="667512"/>
            <a:ext cx="11018520" cy="0"/>
          </a:xfrm>
          <a:prstGeom prst="line">
            <a:avLst/>
          </a:prstGeom>
          <a:noFill/>
          <a:ln w="10160">
            <a:solidFill>
              <a:srgbClr val="16314A">
                <a:alpha val="8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868680"/>
            <a:ext cx="676656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 controlled rollout proves</a:t>
            </a:r>
            <a:endParaRPr lang="en-US" sz="4200" dirty="0"/>
          </a:p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workflow before wider release.</a:t>
            </a:r>
            <a:endParaRPr lang="en-US" sz="4200" dirty="0"/>
          </a:p>
        </p:txBody>
      </p:sp>
      <p:sp>
        <p:nvSpPr>
          <p:cNvPr id="11" name="Text 9"/>
          <p:cNvSpPr/>
          <p:nvPr/>
        </p:nvSpPr>
        <p:spPr>
          <a:xfrm>
            <a:off x="658368" y="2130552"/>
            <a:ext cx="676656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5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Start small, measure reliability, improve with real site feedback.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786384" y="2606040"/>
            <a:ext cx="640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6B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3000" dirty="0"/>
          </a:p>
        </p:txBody>
      </p:sp>
      <p:sp>
        <p:nvSpPr>
          <p:cNvPr id="13" name="Text 11"/>
          <p:cNvSpPr/>
          <p:nvPr/>
        </p:nvSpPr>
        <p:spPr>
          <a:xfrm>
            <a:off x="1444752" y="2679192"/>
            <a:ext cx="894283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OWNER TEST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444752" y="2999232"/>
            <a:ext cx="8942832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8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Confirm core records and recovery</a:t>
            </a:r>
            <a:endParaRPr lang="en-US" sz="1080" dirty="0"/>
          </a:p>
        </p:txBody>
      </p:sp>
      <p:sp>
        <p:nvSpPr>
          <p:cNvPr id="15" name="Text 13"/>
          <p:cNvSpPr/>
          <p:nvPr/>
        </p:nvSpPr>
        <p:spPr>
          <a:xfrm>
            <a:off x="786384" y="3429000"/>
            <a:ext cx="640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6B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3000" dirty="0"/>
          </a:p>
        </p:txBody>
      </p:sp>
      <p:sp>
        <p:nvSpPr>
          <p:cNvPr id="16" name="Text 14"/>
          <p:cNvSpPr/>
          <p:nvPr/>
        </p:nvSpPr>
        <p:spPr>
          <a:xfrm>
            <a:off x="1444752" y="3502152"/>
            <a:ext cx="894283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PROJECT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1444752" y="3822192"/>
            <a:ext cx="8942832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8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the full workflow on a live site</a:t>
            </a:r>
            <a:endParaRPr lang="en-US" sz="1080" dirty="0"/>
          </a:p>
        </p:txBody>
      </p:sp>
      <p:sp>
        <p:nvSpPr>
          <p:cNvPr id="18" name="Text 16"/>
          <p:cNvSpPr/>
          <p:nvPr/>
        </p:nvSpPr>
        <p:spPr>
          <a:xfrm>
            <a:off x="786384" y="4251960"/>
            <a:ext cx="640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6B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3000" dirty="0"/>
          </a:p>
        </p:txBody>
      </p:sp>
      <p:sp>
        <p:nvSpPr>
          <p:cNvPr id="19" name="Text 17"/>
          <p:cNvSpPr/>
          <p:nvPr/>
        </p:nvSpPr>
        <p:spPr>
          <a:xfrm>
            <a:off x="1444752" y="4325112"/>
            <a:ext cx="894283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SMALL TEAM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1444752" y="4645152"/>
            <a:ext cx="8942832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8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selected roles and real feedback</a:t>
            </a:r>
            <a:endParaRPr lang="en-US" sz="1080" dirty="0"/>
          </a:p>
        </p:txBody>
      </p:sp>
      <p:sp>
        <p:nvSpPr>
          <p:cNvPr id="21" name="Text 19"/>
          <p:cNvSpPr/>
          <p:nvPr/>
        </p:nvSpPr>
        <p:spPr>
          <a:xfrm>
            <a:off x="786384" y="5074920"/>
            <a:ext cx="640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6B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3000" dirty="0"/>
          </a:p>
        </p:txBody>
      </p:sp>
      <p:sp>
        <p:nvSpPr>
          <p:cNvPr id="22" name="Text 20"/>
          <p:cNvSpPr/>
          <p:nvPr/>
        </p:nvSpPr>
        <p:spPr>
          <a:xfrm>
            <a:off x="1444752" y="5148072"/>
            <a:ext cx="894283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CONTROLLED PILOT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1444752" y="5468112"/>
            <a:ext cx="8942832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8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Measure reliability and resolve issues</a:t>
            </a:r>
            <a:endParaRPr lang="en-US" sz="1080" dirty="0"/>
          </a:p>
        </p:txBody>
      </p:sp>
      <p:sp>
        <p:nvSpPr>
          <p:cNvPr id="24" name="Text 22"/>
          <p:cNvSpPr/>
          <p:nvPr/>
        </p:nvSpPr>
        <p:spPr>
          <a:xfrm>
            <a:off x="786384" y="5897880"/>
            <a:ext cx="640080" cy="5029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3000" b="1" dirty="0">
                <a:solidFill>
                  <a:srgbClr val="FF6B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3000" dirty="0"/>
          </a:p>
        </p:txBody>
      </p:sp>
      <p:sp>
        <p:nvSpPr>
          <p:cNvPr id="25" name="Text 23"/>
          <p:cNvSpPr/>
          <p:nvPr/>
        </p:nvSpPr>
        <p:spPr>
          <a:xfrm>
            <a:off x="1444752" y="5971032"/>
            <a:ext cx="8942832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MARKET READY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1444752" y="6291072"/>
            <a:ext cx="8942832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8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 support, onboarding and release</a:t>
            </a:r>
            <a:endParaRPr lang="en-US" sz="108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cinematic_high_resolution_construction_site_sce_batch_1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523">
              <a:alpha val="57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658368" y="530352"/>
            <a:ext cx="3154680" cy="1167232"/>
          </a:xfrm>
          <a:prstGeom prst="roundRect">
            <a:avLst>
              <a:gd name="adj" fmla="val 6267"/>
            </a:avLst>
          </a:prstGeom>
          <a:solidFill>
            <a:srgbClr val="FFFFFF"/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pic>
        <p:nvPicPr>
          <p:cNvPr id="5" name="Image 1" descr="/mnt/data/pptx_extract/ppt/media/image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8096" y="603504"/>
            <a:ext cx="2935224" cy="1071357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658368" y="1755648"/>
            <a:ext cx="777240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best next step</a:t>
            </a:r>
            <a:endParaRPr lang="en-US" sz="4200" dirty="0"/>
          </a:p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is a controlled pilot.</a:t>
            </a:r>
            <a:endParaRPr lang="en-US" sz="4200" dirty="0"/>
          </a:p>
        </p:txBody>
      </p:sp>
      <p:sp>
        <p:nvSpPr>
          <p:cNvPr id="7" name="Text 3"/>
          <p:cNvSpPr/>
          <p:nvPr/>
        </p:nvSpPr>
        <p:spPr>
          <a:xfrm>
            <a:off x="658368" y="3017520"/>
            <a:ext cx="777240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5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Prove the complete journey with real site users before a wider release.</a:t>
            </a:r>
            <a:endParaRPr lang="en-US" sz="1750" dirty="0"/>
          </a:p>
        </p:txBody>
      </p:sp>
      <p:sp>
        <p:nvSpPr>
          <p:cNvPr id="8" name="Shape 4"/>
          <p:cNvSpPr/>
          <p:nvPr/>
        </p:nvSpPr>
        <p:spPr>
          <a:xfrm>
            <a:off x="731520" y="4160520"/>
            <a:ext cx="2340864" cy="621792"/>
          </a:xfrm>
          <a:prstGeom prst="roundRect">
            <a:avLst>
              <a:gd name="adj" fmla="val 11765"/>
            </a:avLst>
          </a:prstGeom>
          <a:solidFill>
            <a:srgbClr val="102943"/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822960" y="4370832"/>
            <a:ext cx="2157984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project owner</a:t>
            </a:r>
            <a:endParaRPr lang="en-US" sz="1150" dirty="0"/>
          </a:p>
        </p:txBody>
      </p:sp>
      <p:sp>
        <p:nvSpPr>
          <p:cNvPr id="10" name="Shape 6"/>
          <p:cNvSpPr/>
          <p:nvPr/>
        </p:nvSpPr>
        <p:spPr>
          <a:xfrm>
            <a:off x="3511296" y="4160520"/>
            <a:ext cx="2340864" cy="621792"/>
          </a:xfrm>
          <a:prstGeom prst="roundRect">
            <a:avLst>
              <a:gd name="adj" fmla="val 11765"/>
            </a:avLst>
          </a:prstGeom>
          <a:solidFill>
            <a:srgbClr val="102943"/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11" name="Text 7"/>
          <p:cNvSpPr/>
          <p:nvPr/>
        </p:nvSpPr>
        <p:spPr>
          <a:xfrm>
            <a:off x="3602736" y="4370832"/>
            <a:ext cx="2157984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site manager</a:t>
            </a:r>
            <a:endParaRPr lang="en-US" sz="1150" dirty="0"/>
          </a:p>
        </p:txBody>
      </p:sp>
      <p:sp>
        <p:nvSpPr>
          <p:cNvPr id="12" name="Shape 8"/>
          <p:cNvSpPr/>
          <p:nvPr/>
        </p:nvSpPr>
        <p:spPr>
          <a:xfrm>
            <a:off x="6291072" y="4160520"/>
            <a:ext cx="2340864" cy="621792"/>
          </a:xfrm>
          <a:prstGeom prst="roundRect">
            <a:avLst>
              <a:gd name="adj" fmla="val 11765"/>
            </a:avLst>
          </a:prstGeom>
          <a:solidFill>
            <a:srgbClr val="FF6B2C"/>
          </a:solidFill>
          <a:ln w="12700">
            <a:solidFill>
              <a:srgbClr val="FF6B2C">
                <a:alpha val="70000"/>
              </a:srgbClr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6382512" y="4370832"/>
            <a:ext cx="2157984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 compliance approver</a:t>
            </a:r>
            <a:endParaRPr lang="en-US" sz="1150" dirty="0"/>
          </a:p>
        </p:txBody>
      </p:sp>
      <p:sp>
        <p:nvSpPr>
          <p:cNvPr id="14" name="Shape 10"/>
          <p:cNvSpPr/>
          <p:nvPr/>
        </p:nvSpPr>
        <p:spPr>
          <a:xfrm>
            <a:off x="9070848" y="4160520"/>
            <a:ext cx="2340864" cy="621792"/>
          </a:xfrm>
          <a:prstGeom prst="roundRect">
            <a:avLst>
              <a:gd name="adj" fmla="val 11765"/>
            </a:avLst>
          </a:prstGeom>
          <a:solidFill>
            <a:srgbClr val="102943"/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15" name="Text 11"/>
          <p:cNvSpPr/>
          <p:nvPr/>
        </p:nvSpPr>
        <p:spPr>
          <a:xfrm>
            <a:off x="9162288" y="4370832"/>
            <a:ext cx="2157984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1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small site team</a:t>
            </a:r>
            <a:endParaRPr lang="en-US" sz="1150" dirty="0"/>
          </a:p>
        </p:txBody>
      </p:sp>
      <p:sp>
        <p:nvSpPr>
          <p:cNvPr id="16" name="Shape 12"/>
          <p:cNvSpPr/>
          <p:nvPr/>
        </p:nvSpPr>
        <p:spPr>
          <a:xfrm>
            <a:off x="749808" y="5285232"/>
            <a:ext cx="10012680" cy="402336"/>
          </a:xfrm>
          <a:prstGeom prst="roundRect">
            <a:avLst>
              <a:gd name="adj" fmla="val 18182"/>
            </a:avLst>
          </a:prstGeom>
          <a:solidFill>
            <a:srgbClr val="FF6B2C"/>
          </a:solidFill>
          <a:ln w="12700">
            <a:solidFill>
              <a:srgbClr val="FF6B2C">
                <a:alpha val="70000"/>
              </a:srgbClr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841248" y="5394960"/>
            <a:ext cx="9829800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9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UP  →  CAPTURE  →  ASSIST  →  CONTROL  →  APPROVE</a:t>
            </a:r>
            <a:endParaRPr lang="en-US" sz="950" dirty="0"/>
          </a:p>
        </p:txBody>
      </p:sp>
      <p:sp>
        <p:nvSpPr>
          <p:cNvPr id="18" name="Text 14"/>
          <p:cNvSpPr/>
          <p:nvPr/>
        </p:nvSpPr>
        <p:spPr>
          <a:xfrm>
            <a:off x="749808" y="6236208"/>
            <a:ext cx="2743200" cy="2011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makeiteasyforyou.com</a:t>
            </a:r>
            <a:endParaRPr lang="en-US" sz="1300" dirty="0"/>
          </a:p>
        </p:txBody>
      </p:sp>
      <p:sp>
        <p:nvSpPr>
          <p:cNvPr id="19" name="Text 15"/>
          <p:cNvSpPr/>
          <p:nvPr/>
        </p:nvSpPr>
        <p:spPr>
          <a:xfrm>
            <a:off x="7571232" y="6236208"/>
            <a:ext cx="329184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85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Private pre-production · redesigned product presentation</a:t>
            </a:r>
            <a:endParaRPr lang="en-US" sz="8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dark_high_tech_abstract_architectural_eng_batch_2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523">
              <a:alpha val="50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66928" y="320040"/>
            <a:ext cx="23774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2026 DESIGN CHECK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11201400" y="283464"/>
            <a:ext cx="41148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5E7B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329184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UP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416052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502920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ASSIST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89788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</a:t>
            </a:r>
            <a:endParaRPr lang="en-US" sz="750" dirty="0"/>
          </a:p>
        </p:txBody>
      </p:sp>
      <p:sp>
        <p:nvSpPr>
          <p:cNvPr id="10" name="Text 7"/>
          <p:cNvSpPr/>
          <p:nvPr/>
        </p:nvSpPr>
        <p:spPr>
          <a:xfrm>
            <a:off x="676656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</a:t>
            </a:r>
            <a:endParaRPr lang="en-US" sz="750" dirty="0"/>
          </a:p>
        </p:txBody>
      </p:sp>
      <p:sp>
        <p:nvSpPr>
          <p:cNvPr id="11" name="Shape 8"/>
          <p:cNvSpPr/>
          <p:nvPr/>
        </p:nvSpPr>
        <p:spPr>
          <a:xfrm>
            <a:off x="566928" y="667512"/>
            <a:ext cx="11018520" cy="0"/>
          </a:xfrm>
          <a:prstGeom prst="line">
            <a:avLst/>
          </a:prstGeom>
          <a:noFill/>
          <a:ln w="10160">
            <a:solidFill>
              <a:srgbClr val="16314A">
                <a:alpha val="80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960120"/>
            <a:ext cx="704088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Modern deck language</a:t>
            </a:r>
            <a:endParaRPr lang="en-US" sz="4200" dirty="0"/>
          </a:p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used in this redesign</a:t>
            </a:r>
            <a:endParaRPr lang="en-US" sz="4200" dirty="0"/>
          </a:p>
        </p:txBody>
      </p:sp>
      <p:sp>
        <p:nvSpPr>
          <p:cNvPr id="13" name="Text 10"/>
          <p:cNvSpPr/>
          <p:nvPr/>
        </p:nvSpPr>
        <p:spPr>
          <a:xfrm>
            <a:off x="658368" y="2221992"/>
            <a:ext cx="704088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5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Brief research pointed to a few durable 2026 patterns: bold type, dark mode, bento-style structure, clear data stories and generous whitespace.</a:t>
            </a:r>
            <a:endParaRPr lang="en-US" sz="1750" dirty="0"/>
          </a:p>
        </p:txBody>
      </p:sp>
      <p:sp>
        <p:nvSpPr>
          <p:cNvPr id="14" name="Shape 11"/>
          <p:cNvSpPr/>
          <p:nvPr/>
        </p:nvSpPr>
        <p:spPr>
          <a:xfrm>
            <a:off x="713232" y="3840480"/>
            <a:ext cx="2423160" cy="1325880"/>
          </a:xfrm>
          <a:prstGeom prst="roundRect">
            <a:avLst>
              <a:gd name="adj" fmla="val 5517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77824" y="3959352"/>
            <a:ext cx="3474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Aa</a:t>
            </a:r>
            <a:endParaRPr lang="en-US" sz="1800" dirty="0"/>
          </a:p>
        </p:txBody>
      </p:sp>
      <p:sp>
        <p:nvSpPr>
          <p:cNvPr id="16" name="Text 13"/>
          <p:cNvSpPr/>
          <p:nvPr/>
        </p:nvSpPr>
        <p:spPr>
          <a:xfrm>
            <a:off x="1316736" y="3986784"/>
            <a:ext cx="162763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Bold typography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932688" y="4434840"/>
            <a:ext cx="1984248" cy="612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Use headlines as the main visual, not just labels.</a:t>
            </a:r>
            <a:endParaRPr lang="en-US" sz="1120" dirty="0"/>
          </a:p>
        </p:txBody>
      </p:sp>
      <p:sp>
        <p:nvSpPr>
          <p:cNvPr id="18" name="Shape 15"/>
          <p:cNvSpPr/>
          <p:nvPr/>
        </p:nvSpPr>
        <p:spPr>
          <a:xfrm>
            <a:off x="3346704" y="3840480"/>
            <a:ext cx="2423160" cy="1325880"/>
          </a:xfrm>
          <a:prstGeom prst="roundRect">
            <a:avLst>
              <a:gd name="adj" fmla="val 5517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3511296" y="3959352"/>
            <a:ext cx="3474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8BD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◐</a:t>
            </a:r>
            <a:endParaRPr lang="en-US" sz="1800" dirty="0"/>
          </a:p>
        </p:txBody>
      </p:sp>
      <p:sp>
        <p:nvSpPr>
          <p:cNvPr id="20" name="Text 17"/>
          <p:cNvSpPr/>
          <p:nvPr/>
        </p:nvSpPr>
        <p:spPr>
          <a:xfrm>
            <a:off x="3950208" y="3986784"/>
            <a:ext cx="162763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Dark premium mode</a:t>
            </a:r>
            <a:endParaRPr lang="en-US" sz="1600" dirty="0"/>
          </a:p>
        </p:txBody>
      </p:sp>
      <p:sp>
        <p:nvSpPr>
          <p:cNvPr id="21" name="Text 18"/>
          <p:cNvSpPr/>
          <p:nvPr/>
        </p:nvSpPr>
        <p:spPr>
          <a:xfrm>
            <a:off x="3566160" y="4434840"/>
            <a:ext cx="1984248" cy="612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Navy, glass layers and orange accents match the brand.</a:t>
            </a:r>
            <a:endParaRPr lang="en-US" sz="1120" dirty="0"/>
          </a:p>
        </p:txBody>
      </p:sp>
      <p:sp>
        <p:nvSpPr>
          <p:cNvPr id="22" name="Shape 19"/>
          <p:cNvSpPr/>
          <p:nvPr/>
        </p:nvSpPr>
        <p:spPr>
          <a:xfrm>
            <a:off x="5980176" y="3840480"/>
            <a:ext cx="2423160" cy="1325880"/>
          </a:xfrm>
          <a:prstGeom prst="roundRect">
            <a:avLst>
              <a:gd name="adj" fmla="val 5517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6144768" y="3959352"/>
            <a:ext cx="3474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2C5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</a:t>
            </a:r>
            <a:endParaRPr lang="en-US" sz="1800" dirty="0"/>
          </a:p>
        </p:txBody>
      </p:sp>
      <p:sp>
        <p:nvSpPr>
          <p:cNvPr id="24" name="Text 21"/>
          <p:cNvSpPr/>
          <p:nvPr/>
        </p:nvSpPr>
        <p:spPr>
          <a:xfrm>
            <a:off x="6583680" y="3986784"/>
            <a:ext cx="162763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idea per slide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6199632" y="4434840"/>
            <a:ext cx="1984248" cy="612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slide now carries one clear job in the story.</a:t>
            </a:r>
            <a:endParaRPr lang="en-US" sz="1120" dirty="0"/>
          </a:p>
        </p:txBody>
      </p:sp>
      <p:sp>
        <p:nvSpPr>
          <p:cNvPr id="26" name="Shape 23"/>
          <p:cNvSpPr/>
          <p:nvPr/>
        </p:nvSpPr>
        <p:spPr>
          <a:xfrm>
            <a:off x="8613648" y="3840480"/>
            <a:ext cx="2423160" cy="1325880"/>
          </a:xfrm>
          <a:prstGeom prst="roundRect">
            <a:avLst>
              <a:gd name="adj" fmla="val 5517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8778240" y="3959352"/>
            <a:ext cx="3474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◎</a:t>
            </a:r>
            <a:endParaRPr lang="en-US" sz="1800" dirty="0"/>
          </a:p>
        </p:txBody>
      </p:sp>
      <p:sp>
        <p:nvSpPr>
          <p:cNvPr id="28" name="Text 25"/>
          <p:cNvSpPr/>
          <p:nvPr/>
        </p:nvSpPr>
        <p:spPr>
          <a:xfrm>
            <a:off x="9217152" y="3986784"/>
            <a:ext cx="162763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product story</a:t>
            </a:r>
            <a:endParaRPr lang="en-US" sz="1600" dirty="0"/>
          </a:p>
        </p:txBody>
      </p:sp>
      <p:sp>
        <p:nvSpPr>
          <p:cNvPr id="29" name="Text 26"/>
          <p:cNvSpPr/>
          <p:nvPr/>
        </p:nvSpPr>
        <p:spPr>
          <a:xfrm>
            <a:off x="8833104" y="4434840"/>
            <a:ext cx="1984248" cy="6126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supports the site team. People approve the record.</a:t>
            </a:r>
            <a:endParaRPr lang="en-US" sz="112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20040"/>
            <a:ext cx="23774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SITE PAPERWORK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11201400" y="283464"/>
            <a:ext cx="41148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5E7B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29184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UP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416052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502920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ASSIST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89788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676656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566928" y="667512"/>
            <a:ext cx="11018520" cy="0"/>
          </a:xfrm>
          <a:prstGeom prst="line">
            <a:avLst/>
          </a:prstGeom>
          <a:noFill/>
          <a:ln w="10160">
            <a:solidFill>
              <a:srgbClr val="16314A">
                <a:alpha val="8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877824"/>
            <a:ext cx="594360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project. Two very different working days.</a:t>
            </a:r>
            <a:endParaRPr lang="en-US" sz="4200" dirty="0"/>
          </a:p>
        </p:txBody>
      </p:sp>
      <p:sp>
        <p:nvSpPr>
          <p:cNvPr id="11" name="Text 9"/>
          <p:cNvSpPr/>
          <p:nvPr/>
        </p:nvSpPr>
        <p:spPr>
          <a:xfrm>
            <a:off x="658368" y="2139696"/>
            <a:ext cx="594360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5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product is not another form. It is the route through the whole job.</a:t>
            </a:r>
            <a:endParaRPr lang="en-US" sz="1750" dirty="0"/>
          </a:p>
        </p:txBody>
      </p:sp>
      <p:sp>
        <p:nvSpPr>
          <p:cNvPr id="12" name="Text 10"/>
          <p:cNvSpPr/>
          <p:nvPr/>
        </p:nvSpPr>
        <p:spPr>
          <a:xfrm>
            <a:off x="804672" y="2788920"/>
            <a:ext cx="237744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F8717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WITHOUT ONE SYSTEM</a:t>
            </a:r>
            <a:endParaRPr lang="en-US" sz="1000" dirty="0"/>
          </a:p>
        </p:txBody>
      </p:sp>
      <p:sp>
        <p:nvSpPr>
          <p:cNvPr id="13" name="Text 11"/>
          <p:cNvSpPr/>
          <p:nvPr/>
        </p:nvSpPr>
        <p:spPr>
          <a:xfrm>
            <a:off x="6583680" y="2788920"/>
            <a:ext cx="292608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00" b="1" dirty="0">
                <a:solidFill>
                  <a:srgbClr val="22C5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WITH AI SITE PAPERWORK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731520" y="3182112"/>
            <a:ext cx="4206240" cy="475488"/>
          </a:xfrm>
          <a:prstGeom prst="roundRect">
            <a:avLst>
              <a:gd name="adj" fmla="val 15385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950976" y="3328416"/>
            <a:ext cx="37947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×</a:t>
            </a:r>
            <a:endParaRPr lang="en-US" sz="1600" dirty="0"/>
          </a:p>
        </p:txBody>
      </p:sp>
      <p:sp>
        <p:nvSpPr>
          <p:cNvPr id="16" name="Text 14"/>
          <p:cNvSpPr/>
          <p:nvPr/>
        </p:nvSpPr>
        <p:spPr>
          <a:xfrm>
            <a:off x="950976" y="3776472"/>
            <a:ext cx="3767328" cy="-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Photos in the phone</a:t>
            </a:r>
            <a:endParaRPr lang="en-US" sz="1120" dirty="0"/>
          </a:p>
        </p:txBody>
      </p:sp>
      <p:sp>
        <p:nvSpPr>
          <p:cNvPr id="17" name="Shape 15"/>
          <p:cNvSpPr/>
          <p:nvPr/>
        </p:nvSpPr>
        <p:spPr>
          <a:xfrm>
            <a:off x="731520" y="3803904"/>
            <a:ext cx="4206240" cy="475488"/>
          </a:xfrm>
          <a:prstGeom prst="roundRect">
            <a:avLst>
              <a:gd name="adj" fmla="val 15385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950976" y="3950208"/>
            <a:ext cx="37947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×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950976" y="4398264"/>
            <a:ext cx="3767328" cy="-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Notes in messages</a:t>
            </a:r>
            <a:endParaRPr lang="en-US" sz="1120" dirty="0"/>
          </a:p>
        </p:txBody>
      </p:sp>
      <p:sp>
        <p:nvSpPr>
          <p:cNvPr id="20" name="Shape 18"/>
          <p:cNvSpPr/>
          <p:nvPr/>
        </p:nvSpPr>
        <p:spPr>
          <a:xfrm>
            <a:off x="731520" y="4425696"/>
            <a:ext cx="4206240" cy="475488"/>
          </a:xfrm>
          <a:prstGeom prst="roundRect">
            <a:avLst>
              <a:gd name="adj" fmla="val 15385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50976" y="4572000"/>
            <a:ext cx="37947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×</a:t>
            </a:r>
            <a:endParaRPr lang="en-US" sz="1600" dirty="0"/>
          </a:p>
        </p:txBody>
      </p:sp>
      <p:sp>
        <p:nvSpPr>
          <p:cNvPr id="22" name="Text 20"/>
          <p:cNvSpPr/>
          <p:nvPr/>
        </p:nvSpPr>
        <p:spPr>
          <a:xfrm>
            <a:off x="950976" y="5020056"/>
            <a:ext cx="3767328" cy="-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Separate Word and Excel files</a:t>
            </a:r>
            <a:endParaRPr lang="en-US" sz="1120" dirty="0"/>
          </a:p>
        </p:txBody>
      </p:sp>
      <p:sp>
        <p:nvSpPr>
          <p:cNvPr id="23" name="Shape 21"/>
          <p:cNvSpPr/>
          <p:nvPr/>
        </p:nvSpPr>
        <p:spPr>
          <a:xfrm>
            <a:off x="731520" y="5047488"/>
            <a:ext cx="4206240" cy="475488"/>
          </a:xfrm>
          <a:prstGeom prst="roundRect">
            <a:avLst>
              <a:gd name="adj" fmla="val 15385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950976" y="5193792"/>
            <a:ext cx="37947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×</a:t>
            </a:r>
            <a:endParaRPr lang="en-US" sz="1600" dirty="0"/>
          </a:p>
        </p:txBody>
      </p:sp>
      <p:sp>
        <p:nvSpPr>
          <p:cNvPr id="25" name="Text 23"/>
          <p:cNvSpPr/>
          <p:nvPr/>
        </p:nvSpPr>
        <p:spPr>
          <a:xfrm>
            <a:off x="950976" y="5641848"/>
            <a:ext cx="3767328" cy="-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Repeated project information</a:t>
            </a:r>
            <a:endParaRPr lang="en-US" sz="1120" dirty="0"/>
          </a:p>
        </p:txBody>
      </p:sp>
      <p:sp>
        <p:nvSpPr>
          <p:cNvPr id="26" name="Shape 24"/>
          <p:cNvSpPr/>
          <p:nvPr/>
        </p:nvSpPr>
        <p:spPr>
          <a:xfrm>
            <a:off x="6537960" y="3182112"/>
            <a:ext cx="4206240" cy="475488"/>
          </a:xfrm>
          <a:prstGeom prst="roundRect">
            <a:avLst>
              <a:gd name="adj" fmla="val 15385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27" name="Text 25"/>
          <p:cNvSpPr/>
          <p:nvPr/>
        </p:nvSpPr>
        <p:spPr>
          <a:xfrm>
            <a:off x="6757416" y="3328416"/>
            <a:ext cx="37947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6757416" y="3776472"/>
            <a:ext cx="3767328" cy="-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project record</a:t>
            </a:r>
            <a:endParaRPr lang="en-US" sz="1120" dirty="0"/>
          </a:p>
        </p:txBody>
      </p:sp>
      <p:sp>
        <p:nvSpPr>
          <p:cNvPr id="29" name="Shape 27"/>
          <p:cNvSpPr/>
          <p:nvPr/>
        </p:nvSpPr>
        <p:spPr>
          <a:xfrm>
            <a:off x="6537960" y="3803904"/>
            <a:ext cx="4206240" cy="475488"/>
          </a:xfrm>
          <a:prstGeom prst="roundRect">
            <a:avLst>
              <a:gd name="adj" fmla="val 15385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30" name="Text 28"/>
          <p:cNvSpPr/>
          <p:nvPr/>
        </p:nvSpPr>
        <p:spPr>
          <a:xfrm>
            <a:off x="6757416" y="3950208"/>
            <a:ext cx="37947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6757416" y="4398264"/>
            <a:ext cx="3767328" cy="-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Draft auto-save</a:t>
            </a:r>
            <a:endParaRPr lang="en-US" sz="1120" dirty="0"/>
          </a:p>
        </p:txBody>
      </p:sp>
      <p:sp>
        <p:nvSpPr>
          <p:cNvPr id="32" name="Shape 30"/>
          <p:cNvSpPr/>
          <p:nvPr/>
        </p:nvSpPr>
        <p:spPr>
          <a:xfrm>
            <a:off x="6537960" y="4425696"/>
            <a:ext cx="4206240" cy="475488"/>
          </a:xfrm>
          <a:prstGeom prst="roundRect">
            <a:avLst>
              <a:gd name="adj" fmla="val 15385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757416" y="4572000"/>
            <a:ext cx="37947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6757416" y="5020056"/>
            <a:ext cx="3767328" cy="-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Voice and translation</a:t>
            </a:r>
            <a:endParaRPr lang="en-US" sz="1120" dirty="0"/>
          </a:p>
        </p:txBody>
      </p:sp>
      <p:sp>
        <p:nvSpPr>
          <p:cNvPr id="35" name="Shape 33"/>
          <p:cNvSpPr/>
          <p:nvPr/>
        </p:nvSpPr>
        <p:spPr>
          <a:xfrm>
            <a:off x="6537960" y="5047488"/>
            <a:ext cx="4206240" cy="475488"/>
          </a:xfrm>
          <a:prstGeom prst="roundRect">
            <a:avLst>
              <a:gd name="adj" fmla="val 15385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6757416" y="5193792"/>
            <a:ext cx="3794760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✓</a:t>
            </a:r>
            <a:endParaRPr lang="en-US" sz="1600" dirty="0"/>
          </a:p>
        </p:txBody>
      </p:sp>
      <p:sp>
        <p:nvSpPr>
          <p:cNvPr id="37" name="Text 35"/>
          <p:cNvSpPr/>
          <p:nvPr/>
        </p:nvSpPr>
        <p:spPr>
          <a:xfrm>
            <a:off x="6757416" y="5641848"/>
            <a:ext cx="3767328" cy="-23774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Controlled PDFs and approvals</a:t>
            </a:r>
            <a:endParaRPr lang="en-US" sz="1120" dirty="0"/>
          </a:p>
        </p:txBody>
      </p:sp>
      <p:sp>
        <p:nvSpPr>
          <p:cNvPr id="38" name="Text 36"/>
          <p:cNvSpPr/>
          <p:nvPr/>
        </p:nvSpPr>
        <p:spPr>
          <a:xfrm>
            <a:off x="5532120" y="3913632"/>
            <a:ext cx="59436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4200" b="1" dirty="0">
                <a:solidFill>
                  <a:srgbClr val="FF6B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4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wide_dark_high_tech_abstract_architectural_eng_batch_2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523">
              <a:alpha val="42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66928" y="320040"/>
            <a:ext cx="23774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SITE PAPERWORK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11201400" y="283464"/>
            <a:ext cx="41148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5E7B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329184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UP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416052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502920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ASSIST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89788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</a:t>
            </a:r>
            <a:endParaRPr lang="en-US" sz="750" dirty="0"/>
          </a:p>
        </p:txBody>
      </p:sp>
      <p:sp>
        <p:nvSpPr>
          <p:cNvPr id="10" name="Text 7"/>
          <p:cNvSpPr/>
          <p:nvPr/>
        </p:nvSpPr>
        <p:spPr>
          <a:xfrm>
            <a:off x="676656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</a:t>
            </a:r>
            <a:endParaRPr lang="en-US" sz="750" dirty="0"/>
          </a:p>
        </p:txBody>
      </p:sp>
      <p:sp>
        <p:nvSpPr>
          <p:cNvPr id="11" name="Shape 8"/>
          <p:cNvSpPr/>
          <p:nvPr/>
        </p:nvSpPr>
        <p:spPr>
          <a:xfrm>
            <a:off x="566928" y="667512"/>
            <a:ext cx="11018520" cy="0"/>
          </a:xfrm>
          <a:prstGeom prst="line">
            <a:avLst/>
          </a:prstGeom>
          <a:noFill/>
          <a:ln w="10160">
            <a:solidFill>
              <a:srgbClr val="16314A">
                <a:alpha val="80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914400"/>
            <a:ext cx="612648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Follow one job</a:t>
            </a:r>
            <a:endParaRPr lang="en-US" sz="4200" dirty="0"/>
          </a:p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from setup to sign-off</a:t>
            </a:r>
            <a:endParaRPr lang="en-US" sz="4200" dirty="0"/>
          </a:p>
        </p:txBody>
      </p:sp>
      <p:sp>
        <p:nvSpPr>
          <p:cNvPr id="13" name="Text 10"/>
          <p:cNvSpPr/>
          <p:nvPr/>
        </p:nvSpPr>
        <p:spPr>
          <a:xfrm>
            <a:off x="658368" y="2176272"/>
            <a:ext cx="612648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5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Demo project: Riverside Community Hub</a:t>
            </a:r>
            <a:endParaRPr lang="en-US" sz="1750" dirty="0"/>
          </a:p>
        </p:txBody>
      </p:sp>
      <p:sp>
        <p:nvSpPr>
          <p:cNvPr id="14" name="Shape 11"/>
          <p:cNvSpPr/>
          <p:nvPr/>
        </p:nvSpPr>
        <p:spPr>
          <a:xfrm>
            <a:off x="749808" y="3822192"/>
            <a:ext cx="1971446" cy="658368"/>
          </a:xfrm>
          <a:prstGeom prst="roundRect">
            <a:avLst>
              <a:gd name="adj" fmla="val 11111"/>
            </a:avLst>
          </a:prstGeom>
          <a:solidFill>
            <a:srgbClr val="FF6B2C"/>
          </a:solidFill>
          <a:ln w="12700">
            <a:solidFill>
              <a:srgbClr val="FF6B2C">
                <a:alpha val="70000"/>
              </a:srgbClr>
            </a:solidFill>
            <a:prstDash val="solid"/>
          </a:ln>
        </p:spPr>
      </p:sp>
      <p:sp>
        <p:nvSpPr>
          <p:cNvPr id="15" name="Text 12"/>
          <p:cNvSpPr/>
          <p:nvPr/>
        </p:nvSpPr>
        <p:spPr>
          <a:xfrm>
            <a:off x="804672" y="4032504"/>
            <a:ext cx="1861718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UP</a:t>
            </a:r>
            <a:endParaRPr lang="en-US" sz="1200" dirty="0"/>
          </a:p>
        </p:txBody>
      </p:sp>
      <p:sp>
        <p:nvSpPr>
          <p:cNvPr id="16" name="Text 13"/>
          <p:cNvSpPr/>
          <p:nvPr/>
        </p:nvSpPr>
        <p:spPr>
          <a:xfrm>
            <a:off x="2753258" y="4050792"/>
            <a:ext cx="9144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10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100" dirty="0"/>
          </a:p>
        </p:txBody>
      </p:sp>
      <p:sp>
        <p:nvSpPr>
          <p:cNvPr id="17" name="Shape 14"/>
          <p:cNvSpPr/>
          <p:nvPr/>
        </p:nvSpPr>
        <p:spPr>
          <a:xfrm>
            <a:off x="2885846" y="3822192"/>
            <a:ext cx="1971446" cy="658368"/>
          </a:xfrm>
          <a:prstGeom prst="roundRect">
            <a:avLst>
              <a:gd name="adj" fmla="val 11111"/>
            </a:avLst>
          </a:prstGeom>
          <a:solidFill>
            <a:srgbClr val="133455"/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2940710" y="4032504"/>
            <a:ext cx="1861718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4889297" y="4050792"/>
            <a:ext cx="9144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10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100" dirty="0"/>
          </a:p>
        </p:txBody>
      </p:sp>
      <p:sp>
        <p:nvSpPr>
          <p:cNvPr id="20" name="Shape 17"/>
          <p:cNvSpPr/>
          <p:nvPr/>
        </p:nvSpPr>
        <p:spPr>
          <a:xfrm>
            <a:off x="5021885" y="3822192"/>
            <a:ext cx="1971446" cy="658368"/>
          </a:xfrm>
          <a:prstGeom prst="roundRect">
            <a:avLst>
              <a:gd name="adj" fmla="val 11111"/>
            </a:avLst>
          </a:prstGeom>
          <a:solidFill>
            <a:srgbClr val="133455"/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5076749" y="4032504"/>
            <a:ext cx="1861718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ASSIST</a:t>
            </a:r>
            <a:endParaRPr lang="en-US" sz="1200" dirty="0"/>
          </a:p>
        </p:txBody>
      </p:sp>
      <p:sp>
        <p:nvSpPr>
          <p:cNvPr id="22" name="Text 19"/>
          <p:cNvSpPr/>
          <p:nvPr/>
        </p:nvSpPr>
        <p:spPr>
          <a:xfrm>
            <a:off x="7025335" y="4050792"/>
            <a:ext cx="9144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10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7157923" y="3822192"/>
            <a:ext cx="1971446" cy="658368"/>
          </a:xfrm>
          <a:prstGeom prst="roundRect">
            <a:avLst>
              <a:gd name="adj" fmla="val 11111"/>
            </a:avLst>
          </a:prstGeom>
          <a:solidFill>
            <a:srgbClr val="133455"/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24" name="Text 21"/>
          <p:cNvSpPr/>
          <p:nvPr/>
        </p:nvSpPr>
        <p:spPr>
          <a:xfrm>
            <a:off x="7212787" y="4032504"/>
            <a:ext cx="1861718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</a:t>
            </a:r>
            <a:endParaRPr lang="en-US" sz="1200" dirty="0"/>
          </a:p>
        </p:txBody>
      </p:sp>
      <p:sp>
        <p:nvSpPr>
          <p:cNvPr id="25" name="Text 22"/>
          <p:cNvSpPr/>
          <p:nvPr/>
        </p:nvSpPr>
        <p:spPr>
          <a:xfrm>
            <a:off x="9161374" y="4050792"/>
            <a:ext cx="91440" cy="1828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10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→</a:t>
            </a:r>
            <a:endParaRPr lang="en-US" sz="1100" dirty="0"/>
          </a:p>
        </p:txBody>
      </p:sp>
      <p:sp>
        <p:nvSpPr>
          <p:cNvPr id="26" name="Shape 23"/>
          <p:cNvSpPr/>
          <p:nvPr/>
        </p:nvSpPr>
        <p:spPr>
          <a:xfrm>
            <a:off x="9293962" y="3822192"/>
            <a:ext cx="1971446" cy="658368"/>
          </a:xfrm>
          <a:prstGeom prst="roundRect">
            <a:avLst>
              <a:gd name="adj" fmla="val 11111"/>
            </a:avLst>
          </a:prstGeom>
          <a:solidFill>
            <a:srgbClr val="133455"/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9348826" y="4032504"/>
            <a:ext cx="1861718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</a:t>
            </a:r>
            <a:endParaRPr lang="en-US" sz="1200" dirty="0"/>
          </a:p>
        </p:txBody>
      </p:sp>
      <p:sp>
        <p:nvSpPr>
          <p:cNvPr id="28" name="Text 25"/>
          <p:cNvSpPr/>
          <p:nvPr/>
        </p:nvSpPr>
        <p:spPr>
          <a:xfrm>
            <a:off x="758952" y="4617720"/>
            <a:ext cx="14630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 details</a:t>
            </a:r>
            <a:endParaRPr lang="en-US" sz="1050" dirty="0"/>
          </a:p>
        </p:txBody>
      </p:sp>
      <p:sp>
        <p:nvSpPr>
          <p:cNvPr id="29" name="Text 26"/>
          <p:cNvSpPr/>
          <p:nvPr/>
        </p:nvSpPr>
        <p:spPr>
          <a:xfrm>
            <a:off x="2889504" y="4617720"/>
            <a:ext cx="14630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Daily site record</a:t>
            </a:r>
            <a:endParaRPr lang="en-US" sz="1050" dirty="0"/>
          </a:p>
        </p:txBody>
      </p:sp>
      <p:sp>
        <p:nvSpPr>
          <p:cNvPr id="30" name="Text 27"/>
          <p:cNvSpPr/>
          <p:nvPr/>
        </p:nvSpPr>
        <p:spPr>
          <a:xfrm>
            <a:off x="5020056" y="4617720"/>
            <a:ext cx="14630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+ language</a:t>
            </a:r>
            <a:endParaRPr lang="en-US" sz="1050" dirty="0"/>
          </a:p>
        </p:txBody>
      </p:sp>
      <p:sp>
        <p:nvSpPr>
          <p:cNvPr id="31" name="Text 28"/>
          <p:cNvSpPr/>
          <p:nvPr/>
        </p:nvSpPr>
        <p:spPr>
          <a:xfrm>
            <a:off x="7150608" y="4617720"/>
            <a:ext cx="14630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Roles + offline</a:t>
            </a:r>
            <a:endParaRPr lang="en-US" sz="1050" dirty="0"/>
          </a:p>
        </p:txBody>
      </p:sp>
      <p:sp>
        <p:nvSpPr>
          <p:cNvPr id="32" name="Text 29"/>
          <p:cNvSpPr/>
          <p:nvPr/>
        </p:nvSpPr>
        <p:spPr>
          <a:xfrm>
            <a:off x="9281160" y="4617720"/>
            <a:ext cx="14630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05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+ PDF</a:t>
            </a:r>
            <a:endParaRPr lang="en-US" sz="1050" dirty="0"/>
          </a:p>
        </p:txBody>
      </p:sp>
      <p:sp>
        <p:nvSpPr>
          <p:cNvPr id="33" name="Text 30"/>
          <p:cNvSpPr/>
          <p:nvPr/>
        </p:nvSpPr>
        <p:spPr>
          <a:xfrm>
            <a:off x="822960" y="5742432"/>
            <a:ext cx="8595360" cy="32004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0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Each step prepares the next one — no repeated setup, no hidden handover.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20040"/>
            <a:ext cx="23774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SITE PAPERWORK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11201400" y="283464"/>
            <a:ext cx="41148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5E7B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29184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UP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416052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502920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ASSIST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89788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676656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566928" y="667512"/>
            <a:ext cx="11018520" cy="0"/>
          </a:xfrm>
          <a:prstGeom prst="line">
            <a:avLst/>
          </a:prstGeom>
          <a:noFill/>
          <a:ln w="10160">
            <a:solidFill>
              <a:srgbClr val="16314A">
                <a:alpha val="8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914400"/>
            <a:ext cx="585216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Enter the project once.</a:t>
            </a:r>
            <a:endParaRPr lang="en-US" sz="4200" dirty="0"/>
          </a:p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Reuse it everywhere.</a:t>
            </a:r>
            <a:endParaRPr lang="en-US" sz="4200" dirty="0"/>
          </a:p>
        </p:txBody>
      </p:sp>
      <p:sp>
        <p:nvSpPr>
          <p:cNvPr id="11" name="Text 9"/>
          <p:cNvSpPr/>
          <p:nvPr/>
        </p:nvSpPr>
        <p:spPr>
          <a:xfrm>
            <a:off x="658368" y="2176272"/>
            <a:ext cx="585216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5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foundation for every later document.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7726680" y="841248"/>
            <a:ext cx="2834640" cy="5047488"/>
          </a:xfrm>
          <a:prstGeom prst="roundRect">
            <a:avLst>
              <a:gd name="adj" fmla="val 5161"/>
            </a:avLst>
          </a:prstGeom>
          <a:solidFill>
            <a:srgbClr val="06101B"/>
          </a:solidFill>
          <a:ln w="12700">
            <a:solidFill>
              <a:srgbClr val="36536A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7845552" y="969264"/>
            <a:ext cx="2596896" cy="4791456"/>
          </a:xfrm>
          <a:prstGeom prst="roundRect">
            <a:avLst>
              <a:gd name="adj" fmla="val 4225"/>
            </a:avLst>
          </a:prstGeom>
          <a:solidFill>
            <a:srgbClr val="0E243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7982712" y="1143000"/>
            <a:ext cx="2322576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80A4B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SITE PAPERWORK</a:t>
            </a:r>
            <a:endParaRPr lang="en-US" sz="750" dirty="0"/>
          </a:p>
        </p:txBody>
      </p:sp>
      <p:sp>
        <p:nvSpPr>
          <p:cNvPr id="15" name="Text 13"/>
          <p:cNvSpPr/>
          <p:nvPr/>
        </p:nvSpPr>
        <p:spPr>
          <a:xfrm>
            <a:off x="7982712" y="1371600"/>
            <a:ext cx="2322576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 hub</a:t>
            </a:r>
            <a:endParaRPr lang="en-US" sz="1450" dirty="0"/>
          </a:p>
        </p:txBody>
      </p:sp>
      <p:sp>
        <p:nvSpPr>
          <p:cNvPr id="16" name="Shape 14"/>
          <p:cNvSpPr/>
          <p:nvPr/>
        </p:nvSpPr>
        <p:spPr>
          <a:xfrm>
            <a:off x="7982712" y="1828800"/>
            <a:ext cx="2322576" cy="384048"/>
          </a:xfrm>
          <a:prstGeom prst="roundRect">
            <a:avLst>
              <a:gd name="adj" fmla="val 19048"/>
            </a:avLst>
          </a:prstGeom>
          <a:solidFill>
            <a:srgbClr val="163452"/>
          </a:solidFill>
          <a:ln w="6350">
            <a:solidFill>
              <a:srgbClr val="26475E">
                <a:alpha val="7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129016" y="1938528"/>
            <a:ext cx="202996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 overview</a:t>
            </a:r>
            <a:endParaRPr lang="en-US" sz="850" dirty="0"/>
          </a:p>
        </p:txBody>
      </p:sp>
      <p:sp>
        <p:nvSpPr>
          <p:cNvPr id="18" name="Shape 16"/>
          <p:cNvSpPr/>
          <p:nvPr/>
        </p:nvSpPr>
        <p:spPr>
          <a:xfrm>
            <a:off x="7982712" y="2313432"/>
            <a:ext cx="2322576" cy="384048"/>
          </a:xfrm>
          <a:prstGeom prst="roundRect">
            <a:avLst>
              <a:gd name="adj" fmla="val 19048"/>
            </a:avLst>
          </a:prstGeom>
          <a:solidFill>
            <a:srgbClr val="163452"/>
          </a:solidFill>
          <a:ln w="6350">
            <a:solidFill>
              <a:srgbClr val="26475E">
                <a:alpha val="70000"/>
              </a:srgbClr>
            </a:solidFill>
            <a:prstDash val="solid"/>
          </a:ln>
        </p:spPr>
      </p:sp>
      <p:sp>
        <p:nvSpPr>
          <p:cNvPr id="19" name="Text 17"/>
          <p:cNvSpPr/>
          <p:nvPr/>
        </p:nvSpPr>
        <p:spPr>
          <a:xfrm>
            <a:off x="8129016" y="2423160"/>
            <a:ext cx="202996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Daily reports</a:t>
            </a:r>
            <a:endParaRPr lang="en-US" sz="850" dirty="0"/>
          </a:p>
        </p:txBody>
      </p:sp>
      <p:sp>
        <p:nvSpPr>
          <p:cNvPr id="20" name="Shape 18"/>
          <p:cNvSpPr/>
          <p:nvPr/>
        </p:nvSpPr>
        <p:spPr>
          <a:xfrm>
            <a:off x="7982712" y="2798064"/>
            <a:ext cx="2322576" cy="384048"/>
          </a:xfrm>
          <a:prstGeom prst="roundRect">
            <a:avLst>
              <a:gd name="adj" fmla="val 19048"/>
            </a:avLst>
          </a:prstGeom>
          <a:solidFill>
            <a:srgbClr val="163452"/>
          </a:solidFill>
          <a:ln w="6350">
            <a:solidFill>
              <a:srgbClr val="26475E">
                <a:alpha val="7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129016" y="2907792"/>
            <a:ext cx="202996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Safety documents</a:t>
            </a:r>
            <a:endParaRPr lang="en-US" sz="850" dirty="0"/>
          </a:p>
        </p:txBody>
      </p:sp>
      <p:sp>
        <p:nvSpPr>
          <p:cNvPr id="22" name="Shape 20"/>
          <p:cNvSpPr/>
          <p:nvPr/>
        </p:nvSpPr>
        <p:spPr>
          <a:xfrm>
            <a:off x="7982712" y="3282696"/>
            <a:ext cx="2322576" cy="384048"/>
          </a:xfrm>
          <a:prstGeom prst="roundRect">
            <a:avLst>
              <a:gd name="adj" fmla="val 19048"/>
            </a:avLst>
          </a:prstGeom>
          <a:solidFill>
            <a:srgbClr val="163452"/>
          </a:solidFill>
          <a:ln w="6350">
            <a:solidFill>
              <a:srgbClr val="26475E">
                <a:alpha val="70000"/>
              </a:srgbClr>
            </a:solidFill>
            <a:prstDash val="solid"/>
          </a:ln>
        </p:spPr>
      </p:sp>
      <p:sp>
        <p:nvSpPr>
          <p:cNvPr id="23" name="Text 21"/>
          <p:cNvSpPr/>
          <p:nvPr/>
        </p:nvSpPr>
        <p:spPr>
          <a:xfrm>
            <a:off x="8129016" y="3392424"/>
            <a:ext cx="202996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 programme</a:t>
            </a:r>
            <a:endParaRPr lang="en-US" sz="850" dirty="0"/>
          </a:p>
        </p:txBody>
      </p:sp>
      <p:sp>
        <p:nvSpPr>
          <p:cNvPr id="24" name="Shape 22"/>
          <p:cNvSpPr/>
          <p:nvPr/>
        </p:nvSpPr>
        <p:spPr>
          <a:xfrm>
            <a:off x="7982712" y="3767328"/>
            <a:ext cx="2322576" cy="384048"/>
          </a:xfrm>
          <a:prstGeom prst="roundRect">
            <a:avLst>
              <a:gd name="adj" fmla="val 19048"/>
            </a:avLst>
          </a:prstGeom>
          <a:solidFill>
            <a:srgbClr val="163452"/>
          </a:solidFill>
          <a:ln w="6350">
            <a:solidFill>
              <a:srgbClr val="26475E">
                <a:alpha val="7000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8129016" y="3877056"/>
            <a:ext cx="202996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Roles &amp; access</a:t>
            </a:r>
            <a:endParaRPr lang="en-US" sz="850" dirty="0"/>
          </a:p>
        </p:txBody>
      </p:sp>
      <p:sp>
        <p:nvSpPr>
          <p:cNvPr id="26" name="Shape 24"/>
          <p:cNvSpPr/>
          <p:nvPr/>
        </p:nvSpPr>
        <p:spPr>
          <a:xfrm>
            <a:off x="8775497" y="905256"/>
            <a:ext cx="737006" cy="45720"/>
          </a:xfrm>
          <a:prstGeom prst="roundRect">
            <a:avLst>
              <a:gd name="adj" fmla="val 60000"/>
            </a:avLst>
          </a:prstGeom>
          <a:solidFill>
            <a:srgbClr val="41576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749808" y="3291840"/>
            <a:ext cx="2880360" cy="1170432"/>
          </a:xfrm>
          <a:prstGeom prst="roundRect">
            <a:avLst>
              <a:gd name="adj" fmla="val 6250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914400" y="3410712"/>
            <a:ext cx="3474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◆</a:t>
            </a:r>
            <a:endParaRPr lang="en-US" sz="1800" dirty="0"/>
          </a:p>
        </p:txBody>
      </p:sp>
      <p:sp>
        <p:nvSpPr>
          <p:cNvPr id="29" name="Text 27"/>
          <p:cNvSpPr/>
          <p:nvPr/>
        </p:nvSpPr>
        <p:spPr>
          <a:xfrm>
            <a:off x="1353312" y="3438144"/>
            <a:ext cx="208483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Company profile and selected logo</a:t>
            </a:r>
            <a:endParaRPr lang="en-US" sz="1600" dirty="0"/>
          </a:p>
        </p:txBody>
      </p:sp>
      <p:sp>
        <p:nvSpPr>
          <p:cNvPr id="30" name="Text 28"/>
          <p:cNvSpPr/>
          <p:nvPr/>
        </p:nvSpPr>
        <p:spPr>
          <a:xfrm>
            <a:off x="969264" y="3886200"/>
            <a:ext cx="2441448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Company identity follows every PDF and report.</a:t>
            </a:r>
            <a:endParaRPr lang="en-US" sz="1120" dirty="0"/>
          </a:p>
        </p:txBody>
      </p:sp>
      <p:sp>
        <p:nvSpPr>
          <p:cNvPr id="31" name="Shape 29"/>
          <p:cNvSpPr/>
          <p:nvPr/>
        </p:nvSpPr>
        <p:spPr>
          <a:xfrm>
            <a:off x="3822192" y="3291840"/>
            <a:ext cx="2880360" cy="1170432"/>
          </a:xfrm>
          <a:prstGeom prst="roundRect">
            <a:avLst>
              <a:gd name="adj" fmla="val 6250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32" name="Text 30"/>
          <p:cNvSpPr/>
          <p:nvPr/>
        </p:nvSpPr>
        <p:spPr>
          <a:xfrm>
            <a:off x="3986784" y="3410712"/>
            <a:ext cx="3474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8BD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◧</a:t>
            </a:r>
            <a:endParaRPr lang="en-US" sz="1800" dirty="0"/>
          </a:p>
        </p:txBody>
      </p:sp>
      <p:sp>
        <p:nvSpPr>
          <p:cNvPr id="33" name="Text 31"/>
          <p:cNvSpPr/>
          <p:nvPr/>
        </p:nvSpPr>
        <p:spPr>
          <a:xfrm>
            <a:off x="4425696" y="3438144"/>
            <a:ext cx="208483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Address, contacts and key dates</a:t>
            </a:r>
            <a:endParaRPr lang="en-US" sz="1600" dirty="0"/>
          </a:p>
        </p:txBody>
      </p:sp>
      <p:sp>
        <p:nvSpPr>
          <p:cNvPr id="34" name="Text 32"/>
          <p:cNvSpPr/>
          <p:nvPr/>
        </p:nvSpPr>
        <p:spPr>
          <a:xfrm>
            <a:off x="4041648" y="3886200"/>
            <a:ext cx="2441448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 details are entered once, then reused.</a:t>
            </a:r>
            <a:endParaRPr lang="en-US" sz="1120" dirty="0"/>
          </a:p>
        </p:txBody>
      </p:sp>
      <p:sp>
        <p:nvSpPr>
          <p:cNvPr id="35" name="Shape 33"/>
          <p:cNvSpPr/>
          <p:nvPr/>
        </p:nvSpPr>
        <p:spPr>
          <a:xfrm>
            <a:off x="749808" y="4690872"/>
            <a:ext cx="2880360" cy="1170432"/>
          </a:xfrm>
          <a:prstGeom prst="roundRect">
            <a:avLst>
              <a:gd name="adj" fmla="val 6250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36" name="Text 34"/>
          <p:cNvSpPr/>
          <p:nvPr/>
        </p:nvSpPr>
        <p:spPr>
          <a:xfrm>
            <a:off x="914400" y="4809744"/>
            <a:ext cx="3474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2C5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↧</a:t>
            </a:r>
            <a:endParaRPr lang="en-US" sz="1800" dirty="0"/>
          </a:p>
        </p:txBody>
      </p:sp>
      <p:sp>
        <p:nvSpPr>
          <p:cNvPr id="37" name="Text 35"/>
          <p:cNvSpPr/>
          <p:nvPr/>
        </p:nvSpPr>
        <p:spPr>
          <a:xfrm>
            <a:off x="1353312" y="4837176"/>
            <a:ext cx="208483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Programme imported from Excel or CSV</a:t>
            </a:r>
            <a:endParaRPr lang="en-US" sz="1600" dirty="0"/>
          </a:p>
        </p:txBody>
      </p:sp>
      <p:sp>
        <p:nvSpPr>
          <p:cNvPr id="38" name="Text 36"/>
          <p:cNvSpPr/>
          <p:nvPr/>
        </p:nvSpPr>
        <p:spPr>
          <a:xfrm>
            <a:off x="969264" y="5285232"/>
            <a:ext cx="2441448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 sequence stays connected to daily records.</a:t>
            </a:r>
            <a:endParaRPr lang="en-US" sz="1120" dirty="0"/>
          </a:p>
        </p:txBody>
      </p:sp>
      <p:sp>
        <p:nvSpPr>
          <p:cNvPr id="39" name="Shape 37"/>
          <p:cNvSpPr/>
          <p:nvPr/>
        </p:nvSpPr>
        <p:spPr>
          <a:xfrm>
            <a:off x="3822192" y="4690872"/>
            <a:ext cx="2880360" cy="1170432"/>
          </a:xfrm>
          <a:prstGeom prst="roundRect">
            <a:avLst>
              <a:gd name="adj" fmla="val 6250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40" name="Text 38"/>
          <p:cNvSpPr/>
          <p:nvPr/>
        </p:nvSpPr>
        <p:spPr>
          <a:xfrm>
            <a:off x="3986784" y="4809744"/>
            <a:ext cx="3474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♟</a:t>
            </a:r>
            <a:endParaRPr lang="en-US" sz="1800" dirty="0"/>
          </a:p>
        </p:txBody>
      </p:sp>
      <p:sp>
        <p:nvSpPr>
          <p:cNvPr id="41" name="Text 39"/>
          <p:cNvSpPr/>
          <p:nvPr/>
        </p:nvSpPr>
        <p:spPr>
          <a:xfrm>
            <a:off x="4425696" y="4837176"/>
            <a:ext cx="208483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Roles, access and assigned projects</a:t>
            </a:r>
            <a:endParaRPr lang="en-US" sz="1600" dirty="0"/>
          </a:p>
        </p:txBody>
      </p:sp>
      <p:sp>
        <p:nvSpPr>
          <p:cNvPr id="42" name="Text 40"/>
          <p:cNvSpPr/>
          <p:nvPr/>
        </p:nvSpPr>
        <p:spPr>
          <a:xfrm>
            <a:off x="4041648" y="5285232"/>
            <a:ext cx="2441448" cy="4572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right people see the right projects.</a:t>
            </a:r>
            <a:endParaRPr lang="en-US" sz="112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mnt/data/a_realistic_cinematic_photo_of_a_construction_eng_batch_4.png">    </p:cNvPr>
          <p:cNvPicPr>
            <a:picLocks noChangeAspect="1"/>
          </p:cNvPicPr>
          <p:nvPr/>
        </p:nvPicPr>
        <p:blipFill>
          <a:blip r:embed="rId1"/>
          <a:srcRect l="0" r="0"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71523">
              <a:alpha val="58000"/>
            </a:srgbClr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" name="Text 1"/>
          <p:cNvSpPr/>
          <p:nvPr/>
        </p:nvSpPr>
        <p:spPr>
          <a:xfrm>
            <a:off x="566928" y="320040"/>
            <a:ext cx="23774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SITE PAPERWORK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11201400" y="283464"/>
            <a:ext cx="41148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5E7B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329184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UP</a:t>
            </a:r>
            <a:endParaRPr lang="en-US" sz="750" dirty="0"/>
          </a:p>
        </p:txBody>
      </p:sp>
      <p:sp>
        <p:nvSpPr>
          <p:cNvPr id="7" name="Text 4"/>
          <p:cNvSpPr/>
          <p:nvPr/>
        </p:nvSpPr>
        <p:spPr>
          <a:xfrm>
            <a:off x="416052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</a:t>
            </a:r>
            <a:endParaRPr lang="en-US" sz="750" dirty="0"/>
          </a:p>
        </p:txBody>
      </p:sp>
      <p:sp>
        <p:nvSpPr>
          <p:cNvPr id="8" name="Text 5"/>
          <p:cNvSpPr/>
          <p:nvPr/>
        </p:nvSpPr>
        <p:spPr>
          <a:xfrm>
            <a:off x="502920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ASSIST</a:t>
            </a:r>
            <a:endParaRPr lang="en-US" sz="750" dirty="0"/>
          </a:p>
        </p:txBody>
      </p:sp>
      <p:sp>
        <p:nvSpPr>
          <p:cNvPr id="9" name="Text 6"/>
          <p:cNvSpPr/>
          <p:nvPr/>
        </p:nvSpPr>
        <p:spPr>
          <a:xfrm>
            <a:off x="589788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</a:t>
            </a:r>
            <a:endParaRPr lang="en-US" sz="750" dirty="0"/>
          </a:p>
        </p:txBody>
      </p:sp>
      <p:sp>
        <p:nvSpPr>
          <p:cNvPr id="10" name="Text 7"/>
          <p:cNvSpPr/>
          <p:nvPr/>
        </p:nvSpPr>
        <p:spPr>
          <a:xfrm>
            <a:off x="676656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</a:t>
            </a:r>
            <a:endParaRPr lang="en-US" sz="750" dirty="0"/>
          </a:p>
        </p:txBody>
      </p:sp>
      <p:sp>
        <p:nvSpPr>
          <p:cNvPr id="11" name="Shape 8"/>
          <p:cNvSpPr/>
          <p:nvPr/>
        </p:nvSpPr>
        <p:spPr>
          <a:xfrm>
            <a:off x="566928" y="667512"/>
            <a:ext cx="11018520" cy="0"/>
          </a:xfrm>
          <a:prstGeom prst="line">
            <a:avLst/>
          </a:prstGeom>
          <a:noFill/>
          <a:ln w="10160">
            <a:solidFill>
              <a:srgbClr val="16314A">
                <a:alpha val="80000"/>
              </a:srgbClr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58368" y="960120"/>
            <a:ext cx="566928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site manager records</a:t>
            </a:r>
            <a:endParaRPr lang="en-US" sz="4200" dirty="0"/>
          </a:p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day while it happens.</a:t>
            </a:r>
            <a:endParaRPr lang="en-US" sz="4200" dirty="0"/>
          </a:p>
        </p:txBody>
      </p:sp>
      <p:sp>
        <p:nvSpPr>
          <p:cNvPr id="13" name="Text 10"/>
          <p:cNvSpPr/>
          <p:nvPr/>
        </p:nvSpPr>
        <p:spPr>
          <a:xfrm>
            <a:off x="658368" y="2221992"/>
            <a:ext cx="566928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5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Draft auto-save keeps unfinished work protected.</a:t>
            </a:r>
            <a:endParaRPr lang="en-US" sz="1750" dirty="0"/>
          </a:p>
        </p:txBody>
      </p:sp>
      <p:sp>
        <p:nvSpPr>
          <p:cNvPr id="14" name="Shape 11"/>
          <p:cNvSpPr/>
          <p:nvPr/>
        </p:nvSpPr>
        <p:spPr>
          <a:xfrm>
            <a:off x="7818120" y="914400"/>
            <a:ext cx="2743200" cy="4773168"/>
          </a:xfrm>
          <a:prstGeom prst="roundRect">
            <a:avLst>
              <a:gd name="adj" fmla="val 5333"/>
            </a:avLst>
          </a:prstGeom>
          <a:solidFill>
            <a:srgbClr val="06101B"/>
          </a:solidFill>
          <a:ln w="12700">
            <a:solidFill>
              <a:srgbClr val="36536A"/>
            </a:solidFill>
            <a:prstDash val="solid"/>
          </a:ln>
        </p:spPr>
      </p:sp>
      <p:sp>
        <p:nvSpPr>
          <p:cNvPr id="15" name="Shape 12"/>
          <p:cNvSpPr/>
          <p:nvPr/>
        </p:nvSpPr>
        <p:spPr>
          <a:xfrm>
            <a:off x="7936992" y="1042416"/>
            <a:ext cx="2505456" cy="4517136"/>
          </a:xfrm>
          <a:prstGeom prst="roundRect">
            <a:avLst>
              <a:gd name="adj" fmla="val 4380"/>
            </a:avLst>
          </a:prstGeom>
          <a:solidFill>
            <a:srgbClr val="0E243A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16" name="Text 13"/>
          <p:cNvSpPr/>
          <p:nvPr/>
        </p:nvSpPr>
        <p:spPr>
          <a:xfrm>
            <a:off x="8074152" y="1216152"/>
            <a:ext cx="2231136" cy="16459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80A4B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SITE PAPERWORK</a:t>
            </a:r>
            <a:endParaRPr lang="en-US" sz="750" dirty="0"/>
          </a:p>
        </p:txBody>
      </p:sp>
      <p:sp>
        <p:nvSpPr>
          <p:cNvPr id="17" name="Text 14"/>
          <p:cNvSpPr/>
          <p:nvPr/>
        </p:nvSpPr>
        <p:spPr>
          <a:xfrm>
            <a:off x="8074152" y="1444752"/>
            <a:ext cx="2231136" cy="329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4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Today on site</a:t>
            </a:r>
            <a:endParaRPr lang="en-US" sz="1450" dirty="0"/>
          </a:p>
        </p:txBody>
      </p:sp>
      <p:sp>
        <p:nvSpPr>
          <p:cNvPr id="18" name="Shape 15"/>
          <p:cNvSpPr/>
          <p:nvPr/>
        </p:nvSpPr>
        <p:spPr>
          <a:xfrm>
            <a:off x="8074152" y="1901952"/>
            <a:ext cx="2231136" cy="384048"/>
          </a:xfrm>
          <a:prstGeom prst="roundRect">
            <a:avLst>
              <a:gd name="adj" fmla="val 19048"/>
            </a:avLst>
          </a:prstGeom>
          <a:solidFill>
            <a:srgbClr val="163452"/>
          </a:solidFill>
          <a:ln w="6350">
            <a:solidFill>
              <a:srgbClr val="26475E">
                <a:alpha val="70000"/>
              </a:srgbClr>
            </a:solidFill>
            <a:prstDash val="solid"/>
          </a:ln>
        </p:spPr>
      </p:sp>
      <p:sp>
        <p:nvSpPr>
          <p:cNvPr id="19" name="Text 16"/>
          <p:cNvSpPr/>
          <p:nvPr/>
        </p:nvSpPr>
        <p:spPr>
          <a:xfrm>
            <a:off x="8220456" y="2011680"/>
            <a:ext cx="193852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Continue daily report</a:t>
            </a:r>
            <a:endParaRPr lang="en-US" sz="850" dirty="0"/>
          </a:p>
        </p:txBody>
      </p:sp>
      <p:sp>
        <p:nvSpPr>
          <p:cNvPr id="20" name="Shape 17"/>
          <p:cNvSpPr/>
          <p:nvPr/>
        </p:nvSpPr>
        <p:spPr>
          <a:xfrm>
            <a:off x="8074152" y="2386584"/>
            <a:ext cx="2231136" cy="384048"/>
          </a:xfrm>
          <a:prstGeom prst="roundRect">
            <a:avLst>
              <a:gd name="adj" fmla="val 19048"/>
            </a:avLst>
          </a:prstGeom>
          <a:solidFill>
            <a:srgbClr val="163452"/>
          </a:solidFill>
          <a:ln w="6350">
            <a:solidFill>
              <a:srgbClr val="26475E">
                <a:alpha val="70000"/>
              </a:srgbClr>
            </a:solidFill>
            <a:prstDash val="solid"/>
          </a:ln>
        </p:spPr>
      </p:sp>
      <p:sp>
        <p:nvSpPr>
          <p:cNvPr id="21" name="Text 18"/>
          <p:cNvSpPr/>
          <p:nvPr/>
        </p:nvSpPr>
        <p:spPr>
          <a:xfrm>
            <a:off x="8220456" y="2496312"/>
            <a:ext cx="193852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Record workforce</a:t>
            </a:r>
            <a:endParaRPr lang="en-US" sz="850" dirty="0"/>
          </a:p>
        </p:txBody>
      </p:sp>
      <p:sp>
        <p:nvSpPr>
          <p:cNvPr id="22" name="Shape 19"/>
          <p:cNvSpPr/>
          <p:nvPr/>
        </p:nvSpPr>
        <p:spPr>
          <a:xfrm>
            <a:off x="8074152" y="2871216"/>
            <a:ext cx="2231136" cy="384048"/>
          </a:xfrm>
          <a:prstGeom prst="roundRect">
            <a:avLst>
              <a:gd name="adj" fmla="val 19048"/>
            </a:avLst>
          </a:prstGeom>
          <a:solidFill>
            <a:srgbClr val="163452"/>
          </a:solidFill>
          <a:ln w="6350">
            <a:solidFill>
              <a:srgbClr val="26475E">
                <a:alpha val="70000"/>
              </a:srgbClr>
            </a:solidFill>
            <a:prstDash val="solid"/>
          </a:ln>
        </p:spPr>
      </p:sp>
      <p:sp>
        <p:nvSpPr>
          <p:cNvPr id="23" name="Text 20"/>
          <p:cNvSpPr/>
          <p:nvPr/>
        </p:nvSpPr>
        <p:spPr>
          <a:xfrm>
            <a:off x="8220456" y="2980944"/>
            <a:ext cx="193852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Add delivery evidence</a:t>
            </a:r>
            <a:endParaRPr lang="en-US" sz="850" dirty="0"/>
          </a:p>
        </p:txBody>
      </p:sp>
      <p:sp>
        <p:nvSpPr>
          <p:cNvPr id="24" name="Shape 21"/>
          <p:cNvSpPr/>
          <p:nvPr/>
        </p:nvSpPr>
        <p:spPr>
          <a:xfrm>
            <a:off x="8074152" y="3355848"/>
            <a:ext cx="2231136" cy="384048"/>
          </a:xfrm>
          <a:prstGeom prst="roundRect">
            <a:avLst>
              <a:gd name="adj" fmla="val 19048"/>
            </a:avLst>
          </a:prstGeom>
          <a:solidFill>
            <a:srgbClr val="163452"/>
          </a:solidFill>
          <a:ln w="6350">
            <a:solidFill>
              <a:srgbClr val="26475E">
                <a:alpha val="70000"/>
              </a:srgbClr>
            </a:solidFill>
            <a:prstDash val="solid"/>
          </a:ln>
        </p:spPr>
      </p:sp>
      <p:sp>
        <p:nvSpPr>
          <p:cNvPr id="25" name="Text 22"/>
          <p:cNvSpPr/>
          <p:nvPr/>
        </p:nvSpPr>
        <p:spPr>
          <a:xfrm>
            <a:off x="8220456" y="3465576"/>
            <a:ext cx="193852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Attach progress photos</a:t>
            </a:r>
            <a:endParaRPr lang="en-US" sz="850" dirty="0"/>
          </a:p>
        </p:txBody>
      </p:sp>
      <p:sp>
        <p:nvSpPr>
          <p:cNvPr id="26" name="Shape 23"/>
          <p:cNvSpPr/>
          <p:nvPr/>
        </p:nvSpPr>
        <p:spPr>
          <a:xfrm>
            <a:off x="8074152" y="3840480"/>
            <a:ext cx="2231136" cy="384048"/>
          </a:xfrm>
          <a:prstGeom prst="roundRect">
            <a:avLst>
              <a:gd name="adj" fmla="val 19048"/>
            </a:avLst>
          </a:prstGeom>
          <a:solidFill>
            <a:srgbClr val="163452"/>
          </a:solidFill>
          <a:ln w="6350">
            <a:solidFill>
              <a:srgbClr val="26475E">
                <a:alpha val="70000"/>
              </a:srgbClr>
            </a:solidFill>
            <a:prstDash val="solid"/>
          </a:ln>
        </p:spPr>
      </p:sp>
      <p:sp>
        <p:nvSpPr>
          <p:cNvPr id="27" name="Text 24"/>
          <p:cNvSpPr/>
          <p:nvPr/>
        </p:nvSpPr>
        <p:spPr>
          <a:xfrm>
            <a:off x="8220456" y="3950208"/>
            <a:ext cx="1938528" cy="1463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5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saved Draft</a:t>
            </a:r>
            <a:endParaRPr lang="en-US" sz="850" dirty="0"/>
          </a:p>
        </p:txBody>
      </p:sp>
      <p:sp>
        <p:nvSpPr>
          <p:cNvPr id="28" name="Shape 25"/>
          <p:cNvSpPr/>
          <p:nvPr/>
        </p:nvSpPr>
        <p:spPr>
          <a:xfrm>
            <a:off x="8833104" y="978408"/>
            <a:ext cx="713232" cy="45720"/>
          </a:xfrm>
          <a:prstGeom prst="roundRect">
            <a:avLst>
              <a:gd name="adj" fmla="val 60000"/>
            </a:avLst>
          </a:prstGeom>
          <a:solidFill>
            <a:srgbClr val="41576B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29" name="Shape 26"/>
          <p:cNvSpPr/>
          <p:nvPr/>
        </p:nvSpPr>
        <p:spPr>
          <a:xfrm>
            <a:off x="749808" y="5074920"/>
            <a:ext cx="1325880" cy="841248"/>
          </a:xfrm>
          <a:prstGeom prst="roundRect">
            <a:avLst>
              <a:gd name="adj" fmla="val 8696"/>
            </a:avLst>
          </a:prstGeom>
          <a:solidFill>
            <a:srgbClr val="102943">
              <a:alpha val="94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30" name="Shape 27"/>
          <p:cNvSpPr/>
          <p:nvPr/>
        </p:nvSpPr>
        <p:spPr>
          <a:xfrm>
            <a:off x="749808" y="5074920"/>
            <a:ext cx="45720" cy="841248"/>
          </a:xfrm>
          <a:prstGeom prst="rect">
            <a:avLst/>
          </a:prstGeom>
          <a:solidFill>
            <a:srgbClr val="FF6B2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1" name="Text 28"/>
          <p:cNvSpPr/>
          <p:nvPr/>
        </p:nvSpPr>
        <p:spPr>
          <a:xfrm>
            <a:off x="950976" y="5276088"/>
            <a:ext cx="9601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08:10</a:t>
            </a:r>
            <a:endParaRPr lang="en-US" sz="2300" dirty="0"/>
          </a:p>
        </p:txBody>
      </p:sp>
      <p:sp>
        <p:nvSpPr>
          <p:cNvPr id="32" name="Text 29"/>
          <p:cNvSpPr/>
          <p:nvPr/>
        </p:nvSpPr>
        <p:spPr>
          <a:xfrm>
            <a:off x="950976" y="5751576"/>
            <a:ext cx="960120" cy="64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Open today’s Draft</a:t>
            </a:r>
            <a:endParaRPr lang="en-US" sz="1150" dirty="0"/>
          </a:p>
        </p:txBody>
      </p:sp>
      <p:sp>
        <p:nvSpPr>
          <p:cNvPr id="33" name="Shape 30"/>
          <p:cNvSpPr/>
          <p:nvPr/>
        </p:nvSpPr>
        <p:spPr>
          <a:xfrm>
            <a:off x="2322576" y="5074920"/>
            <a:ext cx="1325880" cy="841248"/>
          </a:xfrm>
          <a:prstGeom prst="roundRect">
            <a:avLst>
              <a:gd name="adj" fmla="val 8696"/>
            </a:avLst>
          </a:prstGeom>
          <a:solidFill>
            <a:srgbClr val="102943">
              <a:alpha val="94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34" name="Shape 31"/>
          <p:cNvSpPr/>
          <p:nvPr/>
        </p:nvSpPr>
        <p:spPr>
          <a:xfrm>
            <a:off x="2322576" y="5074920"/>
            <a:ext cx="45720" cy="841248"/>
          </a:xfrm>
          <a:prstGeom prst="rect">
            <a:avLst/>
          </a:prstGeom>
          <a:solidFill>
            <a:srgbClr val="38BDF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5" name="Text 32"/>
          <p:cNvSpPr/>
          <p:nvPr/>
        </p:nvSpPr>
        <p:spPr>
          <a:xfrm>
            <a:off x="2523744" y="5276088"/>
            <a:ext cx="9601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09:25</a:t>
            </a:r>
            <a:endParaRPr lang="en-US" sz="2300" dirty="0"/>
          </a:p>
        </p:txBody>
      </p:sp>
      <p:sp>
        <p:nvSpPr>
          <p:cNvPr id="36" name="Text 33"/>
          <p:cNvSpPr/>
          <p:nvPr/>
        </p:nvSpPr>
        <p:spPr>
          <a:xfrm>
            <a:off x="2523744" y="5751576"/>
            <a:ext cx="960120" cy="64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Speak a note</a:t>
            </a:r>
            <a:endParaRPr lang="en-US" sz="1150" dirty="0"/>
          </a:p>
        </p:txBody>
      </p:sp>
      <p:sp>
        <p:nvSpPr>
          <p:cNvPr id="37" name="Shape 34"/>
          <p:cNvSpPr/>
          <p:nvPr/>
        </p:nvSpPr>
        <p:spPr>
          <a:xfrm>
            <a:off x="3895344" y="5074920"/>
            <a:ext cx="1325880" cy="841248"/>
          </a:xfrm>
          <a:prstGeom prst="roundRect">
            <a:avLst>
              <a:gd name="adj" fmla="val 8696"/>
            </a:avLst>
          </a:prstGeom>
          <a:solidFill>
            <a:srgbClr val="102943">
              <a:alpha val="94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38" name="Shape 35"/>
          <p:cNvSpPr/>
          <p:nvPr/>
        </p:nvSpPr>
        <p:spPr>
          <a:xfrm>
            <a:off x="3895344" y="5074920"/>
            <a:ext cx="45720" cy="841248"/>
          </a:xfrm>
          <a:prstGeom prst="rect">
            <a:avLst/>
          </a:prstGeom>
          <a:solidFill>
            <a:srgbClr val="FF6B2C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39" name="Text 36"/>
          <p:cNvSpPr/>
          <p:nvPr/>
        </p:nvSpPr>
        <p:spPr>
          <a:xfrm>
            <a:off x="4096512" y="5276088"/>
            <a:ext cx="9601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10:15</a:t>
            </a:r>
            <a:endParaRPr lang="en-US" sz="2300" dirty="0"/>
          </a:p>
        </p:txBody>
      </p:sp>
      <p:sp>
        <p:nvSpPr>
          <p:cNvPr id="40" name="Text 37"/>
          <p:cNvSpPr/>
          <p:nvPr/>
        </p:nvSpPr>
        <p:spPr>
          <a:xfrm>
            <a:off x="4096512" y="5751576"/>
            <a:ext cx="960120" cy="64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Scan a delivery</a:t>
            </a:r>
            <a:endParaRPr lang="en-US" sz="1150" dirty="0"/>
          </a:p>
        </p:txBody>
      </p:sp>
      <p:sp>
        <p:nvSpPr>
          <p:cNvPr id="41" name="Shape 38"/>
          <p:cNvSpPr/>
          <p:nvPr/>
        </p:nvSpPr>
        <p:spPr>
          <a:xfrm>
            <a:off x="5468112" y="5074920"/>
            <a:ext cx="1325880" cy="841248"/>
          </a:xfrm>
          <a:prstGeom prst="roundRect">
            <a:avLst>
              <a:gd name="adj" fmla="val 8696"/>
            </a:avLst>
          </a:prstGeom>
          <a:solidFill>
            <a:srgbClr val="102943">
              <a:alpha val="94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42" name="Shape 39"/>
          <p:cNvSpPr/>
          <p:nvPr/>
        </p:nvSpPr>
        <p:spPr>
          <a:xfrm>
            <a:off x="5468112" y="5074920"/>
            <a:ext cx="45720" cy="841248"/>
          </a:xfrm>
          <a:prstGeom prst="rect">
            <a:avLst/>
          </a:prstGeom>
          <a:solidFill>
            <a:srgbClr val="38BDF8"/>
          </a:solidFill>
          <a:ln w="12700">
            <a:solidFill>
              <a:srgbClr val="333333">
                <a:alpha val="0"/>
              </a:srgbClr>
            </a:solidFill>
            <a:prstDash val="solid"/>
          </a:ln>
        </p:spPr>
      </p:sp>
      <p:sp>
        <p:nvSpPr>
          <p:cNvPr id="43" name="Text 40"/>
          <p:cNvSpPr/>
          <p:nvPr/>
        </p:nvSpPr>
        <p:spPr>
          <a:xfrm>
            <a:off x="5669280" y="5276088"/>
            <a:ext cx="96012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23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12:30</a:t>
            </a:r>
            <a:endParaRPr lang="en-US" sz="2300" dirty="0"/>
          </a:p>
        </p:txBody>
      </p:sp>
      <p:sp>
        <p:nvSpPr>
          <p:cNvPr id="44" name="Text 41"/>
          <p:cNvSpPr/>
          <p:nvPr/>
        </p:nvSpPr>
        <p:spPr>
          <a:xfrm>
            <a:off x="5669280" y="5751576"/>
            <a:ext cx="960120" cy="640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5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Attach photos</a:t>
            </a:r>
            <a:endParaRPr lang="en-US" sz="11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20040"/>
            <a:ext cx="23774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SITE PAPERWORK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11201400" y="283464"/>
            <a:ext cx="41148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5E7B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07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29184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UP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416052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502920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ASSIST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89788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676656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566928" y="667512"/>
            <a:ext cx="11018520" cy="0"/>
          </a:xfrm>
          <a:prstGeom prst="line">
            <a:avLst/>
          </a:prstGeom>
          <a:noFill/>
          <a:ln w="10160">
            <a:solidFill>
              <a:srgbClr val="16314A">
                <a:alpha val="8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960120"/>
            <a:ext cx="731520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supports the worker.</a:t>
            </a:r>
            <a:endParaRPr lang="en-US" sz="4200" dirty="0"/>
          </a:p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It never becomes the responsible person.</a:t>
            </a:r>
            <a:endParaRPr lang="en-US" sz="4200" dirty="0"/>
          </a:p>
        </p:txBody>
      </p:sp>
      <p:sp>
        <p:nvSpPr>
          <p:cNvPr id="11" name="Text 9"/>
          <p:cNvSpPr/>
          <p:nvPr/>
        </p:nvSpPr>
        <p:spPr>
          <a:xfrm>
            <a:off x="658368" y="2221992"/>
            <a:ext cx="731520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5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may draft. People inspect, correct, approve and sign.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786384" y="3090672"/>
            <a:ext cx="3108960" cy="1874520"/>
          </a:xfrm>
          <a:prstGeom prst="roundRect">
            <a:avLst>
              <a:gd name="adj" fmla="val 3902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50976" y="3209544"/>
            <a:ext cx="3474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◉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389888" y="3236976"/>
            <a:ext cx="231343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SPEAK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1005840" y="3685032"/>
            <a:ext cx="2670048" cy="11612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Choose from 31 spoken languages, plus automatic detection.</a:t>
            </a:r>
            <a:endParaRPr lang="en-US" sz="1120" dirty="0"/>
          </a:p>
          <a:p>
            <a:pPr algn="l" indent="0" marL="0">
              <a:buNone/>
            </a:pPr>
            <a:endParaRPr lang="en-US" sz="1120" dirty="0"/>
          </a:p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Original text protected.</a:t>
            </a:r>
            <a:endParaRPr lang="en-US" sz="1120" dirty="0"/>
          </a:p>
        </p:txBody>
      </p:sp>
      <p:sp>
        <p:nvSpPr>
          <p:cNvPr id="16" name="Shape 14"/>
          <p:cNvSpPr/>
          <p:nvPr/>
        </p:nvSpPr>
        <p:spPr>
          <a:xfrm>
            <a:off x="4443984" y="3090672"/>
            <a:ext cx="3108960" cy="1874520"/>
          </a:xfrm>
          <a:prstGeom prst="roundRect">
            <a:avLst>
              <a:gd name="adj" fmla="val 3902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608576" y="3209544"/>
            <a:ext cx="3474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8BD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⇄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5047488" y="3236976"/>
            <a:ext cx="231343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TRANSLATE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4663440" y="3685032"/>
            <a:ext cx="2670048" cy="11612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 clear English without losing the original.</a:t>
            </a:r>
            <a:endParaRPr lang="en-US" sz="1120" dirty="0"/>
          </a:p>
          <a:p>
            <a:pPr algn="l" indent="0" marL="0">
              <a:buNone/>
            </a:pPr>
            <a:endParaRPr lang="en-US" sz="1120" dirty="0"/>
          </a:p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Original text protected.</a:t>
            </a:r>
            <a:endParaRPr lang="en-US" sz="1120" dirty="0"/>
          </a:p>
        </p:txBody>
      </p:sp>
      <p:sp>
        <p:nvSpPr>
          <p:cNvPr id="20" name="Shape 18"/>
          <p:cNvSpPr/>
          <p:nvPr/>
        </p:nvSpPr>
        <p:spPr>
          <a:xfrm>
            <a:off x="8101584" y="3090672"/>
            <a:ext cx="3108960" cy="1874520"/>
          </a:xfrm>
          <a:prstGeom prst="roundRect">
            <a:avLst>
              <a:gd name="adj" fmla="val 3902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266176" y="3209544"/>
            <a:ext cx="3474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2C5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▦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8705088" y="3236976"/>
            <a:ext cx="231343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STRUCTURE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8321040" y="3685032"/>
            <a:ext cx="2670048" cy="11612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Organise rough information into a concise draft.</a:t>
            </a:r>
            <a:endParaRPr lang="en-US" sz="1120" dirty="0"/>
          </a:p>
          <a:p>
            <a:pPr algn="l" indent="0" marL="0">
              <a:buNone/>
            </a:pPr>
            <a:endParaRPr lang="en-US" sz="1120" dirty="0"/>
          </a:p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review required.</a:t>
            </a:r>
            <a:endParaRPr lang="en-US" sz="1120" dirty="0"/>
          </a:p>
        </p:txBody>
      </p:sp>
      <p:sp>
        <p:nvSpPr>
          <p:cNvPr id="24" name="Text 22"/>
          <p:cNvSpPr/>
          <p:nvPr/>
        </p:nvSpPr>
        <p:spPr>
          <a:xfrm>
            <a:off x="786384" y="5715000"/>
            <a:ext cx="10149840" cy="3657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FF6B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HUMAN REVIEW REQUIRED</a:t>
            </a:r>
            <a:endParaRPr lang="en-US" sz="2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20040"/>
            <a:ext cx="23774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SITE PAPERWORK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11201400" y="283464"/>
            <a:ext cx="41148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5E7B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08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29184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UP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416052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502920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ASSIST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89788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676656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566928" y="667512"/>
            <a:ext cx="11018520" cy="0"/>
          </a:xfrm>
          <a:prstGeom prst="line">
            <a:avLst/>
          </a:prstGeom>
          <a:noFill/>
          <a:ln w="10160">
            <a:solidFill>
              <a:srgbClr val="16314A">
                <a:alpha val="8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868680"/>
            <a:ext cx="713232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same project information</a:t>
            </a:r>
            <a:endParaRPr lang="en-US" sz="4200" dirty="0"/>
          </a:p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becomes controlled paperwork.</a:t>
            </a:r>
            <a:endParaRPr lang="en-US" sz="4200" dirty="0"/>
          </a:p>
        </p:txBody>
      </p:sp>
      <p:sp>
        <p:nvSpPr>
          <p:cNvPr id="11" name="Text 9"/>
          <p:cNvSpPr/>
          <p:nvPr/>
        </p:nvSpPr>
        <p:spPr>
          <a:xfrm>
            <a:off x="658368" y="2130552"/>
            <a:ext cx="713232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5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brand · the same project details · different controls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868680" y="2834640"/>
            <a:ext cx="2971800" cy="2304288"/>
          </a:xfrm>
          <a:prstGeom prst="roundRect">
            <a:avLst>
              <a:gd name="adj" fmla="val 3175"/>
            </a:avLst>
          </a:prstGeom>
          <a:solidFill>
            <a:srgbClr val="F7FBFE"/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1097280" y="3035808"/>
            <a:ext cx="9144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07152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IT EASY</a:t>
            </a:r>
            <a:endParaRPr lang="en-US" sz="800" dirty="0"/>
          </a:p>
          <a:p>
            <a:pPr algn="l" indent="0" marL="0">
              <a:buNone/>
            </a:pPr>
            <a:r>
              <a:rPr lang="en-US" sz="800" b="1" dirty="0">
                <a:solidFill>
                  <a:srgbClr val="07152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 YOU</a:t>
            </a:r>
            <a:endParaRPr lang="en-US" sz="800" dirty="0"/>
          </a:p>
        </p:txBody>
      </p:sp>
      <p:sp>
        <p:nvSpPr>
          <p:cNvPr id="14" name="Text 12"/>
          <p:cNvSpPr/>
          <p:nvPr/>
        </p:nvSpPr>
        <p:spPr>
          <a:xfrm>
            <a:off x="1097280" y="3584448"/>
            <a:ext cx="210312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7152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DAILY REPORT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097280" y="3950208"/>
            <a:ext cx="2103120" cy="1737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6A78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RIVERSIDE COMMUNITY HUB</a:t>
            </a:r>
            <a:endParaRPr lang="en-US" sz="750" dirty="0"/>
          </a:p>
        </p:txBody>
      </p:sp>
      <p:sp>
        <p:nvSpPr>
          <p:cNvPr id="16" name="Text 14"/>
          <p:cNvSpPr/>
          <p:nvPr/>
        </p:nvSpPr>
        <p:spPr>
          <a:xfrm>
            <a:off x="1097280" y="4297680"/>
            <a:ext cx="1645920" cy="118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680" dirty="0">
                <a:solidFill>
                  <a:srgbClr val="6A78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 / location</a:t>
            </a:r>
            <a:endParaRPr lang="en-US" sz="680" dirty="0"/>
          </a:p>
        </p:txBody>
      </p:sp>
      <p:sp>
        <p:nvSpPr>
          <p:cNvPr id="17" name="Text 15"/>
          <p:cNvSpPr/>
          <p:nvPr/>
        </p:nvSpPr>
        <p:spPr>
          <a:xfrm>
            <a:off x="1097280" y="4498848"/>
            <a:ext cx="1645920" cy="118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680" dirty="0">
                <a:solidFill>
                  <a:srgbClr val="6A78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by</a:t>
            </a:r>
            <a:endParaRPr lang="en-US" sz="680" dirty="0"/>
          </a:p>
        </p:txBody>
      </p:sp>
      <p:sp>
        <p:nvSpPr>
          <p:cNvPr id="18" name="Text 16"/>
          <p:cNvSpPr/>
          <p:nvPr/>
        </p:nvSpPr>
        <p:spPr>
          <a:xfrm>
            <a:off x="1097280" y="4700016"/>
            <a:ext cx="1645920" cy="118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680" dirty="0">
                <a:solidFill>
                  <a:srgbClr val="6A78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 activity</a:t>
            </a:r>
            <a:endParaRPr lang="en-US" sz="680" dirty="0"/>
          </a:p>
        </p:txBody>
      </p:sp>
      <p:sp>
        <p:nvSpPr>
          <p:cNvPr id="19" name="Text 17"/>
          <p:cNvSpPr/>
          <p:nvPr/>
        </p:nvSpPr>
        <p:spPr>
          <a:xfrm>
            <a:off x="1097280" y="4901184"/>
            <a:ext cx="1645920" cy="118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680" dirty="0">
                <a:solidFill>
                  <a:srgbClr val="6A78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Controls / checks</a:t>
            </a:r>
            <a:endParaRPr lang="en-US" sz="680" dirty="0"/>
          </a:p>
        </p:txBody>
      </p:sp>
      <p:sp>
        <p:nvSpPr>
          <p:cNvPr id="20" name="Text 18"/>
          <p:cNvSpPr/>
          <p:nvPr/>
        </p:nvSpPr>
        <p:spPr>
          <a:xfrm>
            <a:off x="1097280" y="5102352"/>
            <a:ext cx="1645920" cy="118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680" dirty="0">
                <a:solidFill>
                  <a:srgbClr val="6A78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+ signatures</a:t>
            </a:r>
            <a:endParaRPr lang="en-US" sz="680" dirty="0"/>
          </a:p>
        </p:txBody>
      </p:sp>
      <p:sp>
        <p:nvSpPr>
          <p:cNvPr id="21" name="Shape 19"/>
          <p:cNvSpPr/>
          <p:nvPr/>
        </p:nvSpPr>
        <p:spPr>
          <a:xfrm>
            <a:off x="2898648" y="4773168"/>
            <a:ext cx="685800" cy="292608"/>
          </a:xfrm>
          <a:prstGeom prst="roundRect">
            <a:avLst>
              <a:gd name="adj" fmla="val 25000"/>
            </a:avLst>
          </a:prstGeom>
          <a:solidFill>
            <a:srgbClr val="22C55E"/>
          </a:solidFill>
          <a:ln w="12700">
            <a:solidFill>
              <a:srgbClr val="22C55E">
                <a:alpha val="70000"/>
              </a:srgbClr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2944368" y="4873752"/>
            <a:ext cx="594360" cy="731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COMPLETED</a:t>
            </a:r>
            <a:endParaRPr lang="en-US" sz="550" dirty="0"/>
          </a:p>
        </p:txBody>
      </p:sp>
      <p:sp>
        <p:nvSpPr>
          <p:cNvPr id="23" name="Shape 21"/>
          <p:cNvSpPr/>
          <p:nvPr/>
        </p:nvSpPr>
        <p:spPr>
          <a:xfrm>
            <a:off x="4572000" y="2834640"/>
            <a:ext cx="2971800" cy="2304288"/>
          </a:xfrm>
          <a:prstGeom prst="roundRect">
            <a:avLst>
              <a:gd name="adj" fmla="val 3175"/>
            </a:avLst>
          </a:prstGeom>
          <a:solidFill>
            <a:srgbClr val="F7FBFE"/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24" name="Text 22"/>
          <p:cNvSpPr/>
          <p:nvPr/>
        </p:nvSpPr>
        <p:spPr>
          <a:xfrm>
            <a:off x="4800600" y="3035808"/>
            <a:ext cx="9144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07152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IT EASY</a:t>
            </a:r>
            <a:endParaRPr lang="en-US" sz="800" dirty="0"/>
          </a:p>
          <a:p>
            <a:pPr algn="l" indent="0" marL="0">
              <a:buNone/>
            </a:pPr>
            <a:r>
              <a:rPr lang="en-US" sz="800" b="1" dirty="0">
                <a:solidFill>
                  <a:srgbClr val="07152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 YOU</a:t>
            </a:r>
            <a:endParaRPr lang="en-US" sz="800" dirty="0"/>
          </a:p>
        </p:txBody>
      </p:sp>
      <p:sp>
        <p:nvSpPr>
          <p:cNvPr id="25" name="Text 23"/>
          <p:cNvSpPr/>
          <p:nvPr/>
        </p:nvSpPr>
        <p:spPr>
          <a:xfrm>
            <a:off x="4800600" y="3584448"/>
            <a:ext cx="210312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7152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RAMS</a:t>
            </a:r>
            <a:endParaRPr lang="en-US" sz="1300" dirty="0"/>
          </a:p>
        </p:txBody>
      </p:sp>
      <p:sp>
        <p:nvSpPr>
          <p:cNvPr id="26" name="Text 24"/>
          <p:cNvSpPr/>
          <p:nvPr/>
        </p:nvSpPr>
        <p:spPr>
          <a:xfrm>
            <a:off x="4800600" y="3950208"/>
            <a:ext cx="2103120" cy="1737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6A78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RIVERSIDE COMMUNITY HUB</a:t>
            </a:r>
            <a:endParaRPr lang="en-US" sz="750" dirty="0"/>
          </a:p>
        </p:txBody>
      </p:sp>
      <p:sp>
        <p:nvSpPr>
          <p:cNvPr id="27" name="Text 25"/>
          <p:cNvSpPr/>
          <p:nvPr/>
        </p:nvSpPr>
        <p:spPr>
          <a:xfrm>
            <a:off x="4800600" y="4297680"/>
            <a:ext cx="1645920" cy="118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680" dirty="0">
                <a:solidFill>
                  <a:srgbClr val="6A78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 / location</a:t>
            </a:r>
            <a:endParaRPr lang="en-US" sz="680" dirty="0"/>
          </a:p>
        </p:txBody>
      </p:sp>
      <p:sp>
        <p:nvSpPr>
          <p:cNvPr id="28" name="Text 26"/>
          <p:cNvSpPr/>
          <p:nvPr/>
        </p:nvSpPr>
        <p:spPr>
          <a:xfrm>
            <a:off x="4800600" y="4498848"/>
            <a:ext cx="1645920" cy="118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680" dirty="0">
                <a:solidFill>
                  <a:srgbClr val="6A78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by</a:t>
            </a:r>
            <a:endParaRPr lang="en-US" sz="680" dirty="0"/>
          </a:p>
        </p:txBody>
      </p:sp>
      <p:sp>
        <p:nvSpPr>
          <p:cNvPr id="29" name="Text 27"/>
          <p:cNvSpPr/>
          <p:nvPr/>
        </p:nvSpPr>
        <p:spPr>
          <a:xfrm>
            <a:off x="4800600" y="4700016"/>
            <a:ext cx="1645920" cy="118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680" dirty="0">
                <a:solidFill>
                  <a:srgbClr val="6A78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 activity</a:t>
            </a:r>
            <a:endParaRPr lang="en-US" sz="680" dirty="0"/>
          </a:p>
        </p:txBody>
      </p:sp>
      <p:sp>
        <p:nvSpPr>
          <p:cNvPr id="30" name="Text 28"/>
          <p:cNvSpPr/>
          <p:nvPr/>
        </p:nvSpPr>
        <p:spPr>
          <a:xfrm>
            <a:off x="4800600" y="4901184"/>
            <a:ext cx="1645920" cy="118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680" dirty="0">
                <a:solidFill>
                  <a:srgbClr val="6A78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Controls / checks</a:t>
            </a:r>
            <a:endParaRPr lang="en-US" sz="680" dirty="0"/>
          </a:p>
        </p:txBody>
      </p:sp>
      <p:sp>
        <p:nvSpPr>
          <p:cNvPr id="31" name="Text 29"/>
          <p:cNvSpPr/>
          <p:nvPr/>
        </p:nvSpPr>
        <p:spPr>
          <a:xfrm>
            <a:off x="4800600" y="5102352"/>
            <a:ext cx="1645920" cy="118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680" dirty="0">
                <a:solidFill>
                  <a:srgbClr val="6A78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+ signatures</a:t>
            </a:r>
            <a:endParaRPr lang="en-US" sz="680" dirty="0"/>
          </a:p>
        </p:txBody>
      </p:sp>
      <p:sp>
        <p:nvSpPr>
          <p:cNvPr id="32" name="Shape 30"/>
          <p:cNvSpPr/>
          <p:nvPr/>
        </p:nvSpPr>
        <p:spPr>
          <a:xfrm>
            <a:off x="6601968" y="4773168"/>
            <a:ext cx="685800" cy="292608"/>
          </a:xfrm>
          <a:prstGeom prst="roundRect">
            <a:avLst>
              <a:gd name="adj" fmla="val 25000"/>
            </a:avLst>
          </a:prstGeom>
          <a:solidFill>
            <a:srgbClr val="FF6B2C"/>
          </a:solidFill>
          <a:ln w="12700">
            <a:solidFill>
              <a:srgbClr val="FF6B2C">
                <a:alpha val="70000"/>
              </a:srgbClr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6647688" y="4873752"/>
            <a:ext cx="594360" cy="731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</a:t>
            </a:r>
            <a:endParaRPr lang="en-US" sz="550" dirty="0"/>
          </a:p>
        </p:txBody>
      </p:sp>
      <p:sp>
        <p:nvSpPr>
          <p:cNvPr id="34" name="Shape 32"/>
          <p:cNvSpPr/>
          <p:nvPr/>
        </p:nvSpPr>
        <p:spPr>
          <a:xfrm>
            <a:off x="8275320" y="2834640"/>
            <a:ext cx="2971800" cy="2304288"/>
          </a:xfrm>
          <a:prstGeom prst="roundRect">
            <a:avLst>
              <a:gd name="adj" fmla="val 3175"/>
            </a:avLst>
          </a:prstGeom>
          <a:solidFill>
            <a:srgbClr val="F7FBFE"/>
          </a:solidFill>
          <a:ln w="12700">
            <a:solidFill>
              <a:srgbClr val="FFFFFF">
                <a:alpha val="70000"/>
              </a:srgbClr>
            </a:solidFill>
            <a:prstDash val="solid"/>
          </a:ln>
        </p:spPr>
      </p:sp>
      <p:sp>
        <p:nvSpPr>
          <p:cNvPr id="35" name="Text 33"/>
          <p:cNvSpPr/>
          <p:nvPr/>
        </p:nvSpPr>
        <p:spPr>
          <a:xfrm>
            <a:off x="8503920" y="3035808"/>
            <a:ext cx="9144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800" b="1" dirty="0">
                <a:solidFill>
                  <a:srgbClr val="07152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MAKE IT EASY</a:t>
            </a:r>
            <a:endParaRPr lang="en-US" sz="800" dirty="0"/>
          </a:p>
          <a:p>
            <a:pPr algn="l" indent="0" marL="0">
              <a:buNone/>
            </a:pPr>
            <a:r>
              <a:rPr lang="en-US" sz="800" b="1" dirty="0">
                <a:solidFill>
                  <a:srgbClr val="07152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 YOU</a:t>
            </a:r>
            <a:endParaRPr lang="en-US" sz="800" dirty="0"/>
          </a:p>
        </p:txBody>
      </p:sp>
      <p:sp>
        <p:nvSpPr>
          <p:cNvPr id="36" name="Text 34"/>
          <p:cNvSpPr/>
          <p:nvPr/>
        </p:nvSpPr>
        <p:spPr>
          <a:xfrm>
            <a:off x="8503920" y="3584448"/>
            <a:ext cx="2103120" cy="2286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7152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HOT WORK PERMIT</a:t>
            </a:r>
            <a:endParaRPr lang="en-US" sz="1300" dirty="0"/>
          </a:p>
        </p:txBody>
      </p:sp>
      <p:sp>
        <p:nvSpPr>
          <p:cNvPr id="37" name="Text 35"/>
          <p:cNvSpPr/>
          <p:nvPr/>
        </p:nvSpPr>
        <p:spPr>
          <a:xfrm>
            <a:off x="8503920" y="3950208"/>
            <a:ext cx="2103120" cy="17373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750" b="1" dirty="0">
                <a:solidFill>
                  <a:srgbClr val="6A78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RIVERSIDE COMMUNITY HUB</a:t>
            </a:r>
            <a:endParaRPr lang="en-US" sz="750" dirty="0"/>
          </a:p>
        </p:txBody>
      </p:sp>
      <p:sp>
        <p:nvSpPr>
          <p:cNvPr id="38" name="Text 36"/>
          <p:cNvSpPr/>
          <p:nvPr/>
        </p:nvSpPr>
        <p:spPr>
          <a:xfrm>
            <a:off x="8503920" y="4297680"/>
            <a:ext cx="1645920" cy="118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680" dirty="0">
                <a:solidFill>
                  <a:srgbClr val="6A78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Project / location</a:t>
            </a:r>
            <a:endParaRPr lang="en-US" sz="680" dirty="0"/>
          </a:p>
        </p:txBody>
      </p:sp>
      <p:sp>
        <p:nvSpPr>
          <p:cNvPr id="39" name="Text 37"/>
          <p:cNvSpPr/>
          <p:nvPr/>
        </p:nvSpPr>
        <p:spPr>
          <a:xfrm>
            <a:off x="8503920" y="4498848"/>
            <a:ext cx="1645920" cy="118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680" dirty="0">
                <a:solidFill>
                  <a:srgbClr val="6A78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Prepared by</a:t>
            </a:r>
            <a:endParaRPr lang="en-US" sz="680" dirty="0"/>
          </a:p>
        </p:txBody>
      </p:sp>
      <p:sp>
        <p:nvSpPr>
          <p:cNvPr id="40" name="Text 38"/>
          <p:cNvSpPr/>
          <p:nvPr/>
        </p:nvSpPr>
        <p:spPr>
          <a:xfrm>
            <a:off x="8503920" y="4700016"/>
            <a:ext cx="1645920" cy="118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680" dirty="0">
                <a:solidFill>
                  <a:srgbClr val="6A78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 activity</a:t>
            </a:r>
            <a:endParaRPr lang="en-US" sz="680" dirty="0"/>
          </a:p>
        </p:txBody>
      </p:sp>
      <p:sp>
        <p:nvSpPr>
          <p:cNvPr id="41" name="Text 39"/>
          <p:cNvSpPr/>
          <p:nvPr/>
        </p:nvSpPr>
        <p:spPr>
          <a:xfrm>
            <a:off x="8503920" y="4901184"/>
            <a:ext cx="1645920" cy="118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680" dirty="0">
                <a:solidFill>
                  <a:srgbClr val="6A78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Controls / checks</a:t>
            </a:r>
            <a:endParaRPr lang="en-US" sz="680" dirty="0"/>
          </a:p>
        </p:txBody>
      </p:sp>
      <p:sp>
        <p:nvSpPr>
          <p:cNvPr id="42" name="Text 40"/>
          <p:cNvSpPr/>
          <p:nvPr/>
        </p:nvSpPr>
        <p:spPr>
          <a:xfrm>
            <a:off x="8503920" y="5102352"/>
            <a:ext cx="1645920" cy="11887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680" dirty="0">
                <a:solidFill>
                  <a:srgbClr val="6A7885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Review + signatures</a:t>
            </a:r>
            <a:endParaRPr lang="en-US" sz="680" dirty="0"/>
          </a:p>
        </p:txBody>
      </p:sp>
      <p:sp>
        <p:nvSpPr>
          <p:cNvPr id="43" name="Shape 41"/>
          <p:cNvSpPr/>
          <p:nvPr/>
        </p:nvSpPr>
        <p:spPr>
          <a:xfrm>
            <a:off x="10305288" y="4773168"/>
            <a:ext cx="685800" cy="292608"/>
          </a:xfrm>
          <a:prstGeom prst="roundRect">
            <a:avLst>
              <a:gd name="adj" fmla="val 25000"/>
            </a:avLst>
          </a:prstGeom>
          <a:solidFill>
            <a:srgbClr val="38BDF8"/>
          </a:solidFill>
          <a:ln w="12700">
            <a:solidFill>
              <a:srgbClr val="38BDF8">
                <a:alpha val="70000"/>
              </a:srgbClr>
            </a:solidFill>
            <a:prstDash val="solid"/>
          </a:ln>
        </p:spPr>
      </p:sp>
      <p:sp>
        <p:nvSpPr>
          <p:cNvPr id="44" name="Text 42"/>
          <p:cNvSpPr/>
          <p:nvPr/>
        </p:nvSpPr>
        <p:spPr>
          <a:xfrm>
            <a:off x="10351008" y="4873752"/>
            <a:ext cx="594360" cy="7315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55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ACTIVE</a:t>
            </a:r>
            <a:endParaRPr lang="en-US" sz="5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320040"/>
            <a:ext cx="2377440" cy="256032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AI SITE PAPERWORK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11201400" y="283464"/>
            <a:ext cx="411480" cy="274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r" indent="0" marL="0">
              <a:buNone/>
            </a:pPr>
            <a:r>
              <a:rPr lang="en-US" sz="1000" b="1" dirty="0">
                <a:solidFill>
                  <a:srgbClr val="5E7B91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09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329184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SET UP</a:t>
            </a:r>
            <a:endParaRPr lang="en-US" sz="750" dirty="0"/>
          </a:p>
        </p:txBody>
      </p:sp>
      <p:sp>
        <p:nvSpPr>
          <p:cNvPr id="5" name="Text 3"/>
          <p:cNvSpPr/>
          <p:nvPr/>
        </p:nvSpPr>
        <p:spPr>
          <a:xfrm>
            <a:off x="416052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CAPTURE</a:t>
            </a:r>
            <a:endParaRPr lang="en-US" sz="750" dirty="0"/>
          </a:p>
        </p:txBody>
      </p:sp>
      <p:sp>
        <p:nvSpPr>
          <p:cNvPr id="6" name="Text 4"/>
          <p:cNvSpPr/>
          <p:nvPr/>
        </p:nvSpPr>
        <p:spPr>
          <a:xfrm>
            <a:off x="502920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ASSIST</a:t>
            </a:r>
            <a:endParaRPr lang="en-US" sz="750" dirty="0"/>
          </a:p>
        </p:txBody>
      </p:sp>
      <p:sp>
        <p:nvSpPr>
          <p:cNvPr id="7" name="Text 5"/>
          <p:cNvSpPr/>
          <p:nvPr/>
        </p:nvSpPr>
        <p:spPr>
          <a:xfrm>
            <a:off x="589788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CONTROL</a:t>
            </a:r>
            <a:endParaRPr lang="en-US" sz="750" dirty="0"/>
          </a:p>
        </p:txBody>
      </p:sp>
      <p:sp>
        <p:nvSpPr>
          <p:cNvPr id="8" name="Text 6"/>
          <p:cNvSpPr/>
          <p:nvPr/>
        </p:nvSpPr>
        <p:spPr>
          <a:xfrm>
            <a:off x="6766560" y="320040"/>
            <a:ext cx="640080" cy="21945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750" b="1" dirty="0">
                <a:solidFill>
                  <a:srgbClr val="6E8AA0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APPROVE</a:t>
            </a:r>
            <a:endParaRPr lang="en-US" sz="750" dirty="0"/>
          </a:p>
        </p:txBody>
      </p:sp>
      <p:sp>
        <p:nvSpPr>
          <p:cNvPr id="9" name="Shape 7"/>
          <p:cNvSpPr/>
          <p:nvPr/>
        </p:nvSpPr>
        <p:spPr>
          <a:xfrm>
            <a:off x="566928" y="667512"/>
            <a:ext cx="11018520" cy="0"/>
          </a:xfrm>
          <a:prstGeom prst="line">
            <a:avLst/>
          </a:prstGeom>
          <a:noFill/>
          <a:ln w="10160">
            <a:solidFill>
              <a:srgbClr val="16314A">
                <a:alpha val="80000"/>
              </a:srgbClr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658368" y="868680"/>
            <a:ext cx="6583680" cy="11430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One project hub covers</a:t>
            </a:r>
            <a:endParaRPr lang="en-US" sz="4200" dirty="0"/>
          </a:p>
          <a:p>
            <a:pPr algn="l" indent="0" marL="0">
              <a:buNone/>
            </a:pPr>
            <a:r>
              <a:rPr lang="en-US" sz="42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complete working day.</a:t>
            </a:r>
            <a:endParaRPr lang="en-US" sz="4200" dirty="0"/>
          </a:p>
        </p:txBody>
      </p:sp>
      <p:sp>
        <p:nvSpPr>
          <p:cNvPr id="11" name="Text 9"/>
          <p:cNvSpPr/>
          <p:nvPr/>
        </p:nvSpPr>
        <p:spPr>
          <a:xfrm>
            <a:off x="658368" y="2130552"/>
            <a:ext cx="6583680" cy="47548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750" dirty="0">
                <a:solidFill>
                  <a:srgbClr val="DDE8E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The user sees one clear route instead of separate disconnected files.</a:t>
            </a:r>
            <a:endParaRPr lang="en-US" sz="1750" dirty="0"/>
          </a:p>
        </p:txBody>
      </p:sp>
      <p:sp>
        <p:nvSpPr>
          <p:cNvPr id="12" name="Shape 10"/>
          <p:cNvSpPr/>
          <p:nvPr/>
        </p:nvSpPr>
        <p:spPr>
          <a:xfrm>
            <a:off x="777240" y="2743200"/>
            <a:ext cx="3246120" cy="1143000"/>
          </a:xfrm>
          <a:prstGeom prst="roundRect">
            <a:avLst>
              <a:gd name="adj" fmla="val 6400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941832" y="2862072"/>
            <a:ext cx="3474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01</a:t>
            </a:r>
            <a:endParaRPr lang="en-US" sz="1800" dirty="0"/>
          </a:p>
        </p:txBody>
      </p:sp>
      <p:sp>
        <p:nvSpPr>
          <p:cNvPr id="14" name="Text 12"/>
          <p:cNvSpPr/>
          <p:nvPr/>
        </p:nvSpPr>
        <p:spPr>
          <a:xfrm>
            <a:off x="1380744" y="2889504"/>
            <a:ext cx="245059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DAILY REPORTS</a:t>
            </a:r>
            <a:endParaRPr lang="en-US" sz="1600" dirty="0"/>
          </a:p>
        </p:txBody>
      </p:sp>
      <p:sp>
        <p:nvSpPr>
          <p:cNvPr id="15" name="Text 13"/>
          <p:cNvSpPr/>
          <p:nvPr/>
        </p:nvSpPr>
        <p:spPr>
          <a:xfrm>
            <a:off x="996696" y="3337560"/>
            <a:ext cx="2807208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Workforce, weather, progress, deliveries and observations</a:t>
            </a:r>
            <a:endParaRPr lang="en-US" sz="1120" dirty="0"/>
          </a:p>
        </p:txBody>
      </p:sp>
      <p:sp>
        <p:nvSpPr>
          <p:cNvPr id="16" name="Shape 14"/>
          <p:cNvSpPr/>
          <p:nvPr/>
        </p:nvSpPr>
        <p:spPr>
          <a:xfrm>
            <a:off x="4526280" y="2743200"/>
            <a:ext cx="3246120" cy="1143000"/>
          </a:xfrm>
          <a:prstGeom prst="roundRect">
            <a:avLst>
              <a:gd name="adj" fmla="val 6400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4690872" y="2862072"/>
            <a:ext cx="3474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8BD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02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5129784" y="2889504"/>
            <a:ext cx="245059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PHOTO REPORTS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4745736" y="3337560"/>
            <a:ext cx="2807208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Timestamped evidence with clear descriptions</a:t>
            </a:r>
            <a:endParaRPr lang="en-US" sz="1120" dirty="0"/>
          </a:p>
        </p:txBody>
      </p:sp>
      <p:sp>
        <p:nvSpPr>
          <p:cNvPr id="20" name="Shape 18"/>
          <p:cNvSpPr/>
          <p:nvPr/>
        </p:nvSpPr>
        <p:spPr>
          <a:xfrm>
            <a:off x="8275320" y="2743200"/>
            <a:ext cx="3246120" cy="1143000"/>
          </a:xfrm>
          <a:prstGeom prst="roundRect">
            <a:avLst>
              <a:gd name="adj" fmla="val 6400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439912" y="2862072"/>
            <a:ext cx="3474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2C5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03</a:t>
            </a:r>
            <a:endParaRPr lang="en-US" sz="1800" dirty="0"/>
          </a:p>
        </p:txBody>
      </p:sp>
      <p:sp>
        <p:nvSpPr>
          <p:cNvPr id="22" name="Text 20"/>
          <p:cNvSpPr/>
          <p:nvPr/>
        </p:nvSpPr>
        <p:spPr>
          <a:xfrm>
            <a:off x="8878824" y="2889504"/>
            <a:ext cx="245059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H&amp;S OBSERVATIONS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8494776" y="3337560"/>
            <a:ext cx="2807208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Hazards, actions and close-out records</a:t>
            </a:r>
            <a:endParaRPr lang="en-US" sz="1120" dirty="0"/>
          </a:p>
        </p:txBody>
      </p:sp>
      <p:sp>
        <p:nvSpPr>
          <p:cNvPr id="24" name="Shape 22"/>
          <p:cNvSpPr/>
          <p:nvPr/>
        </p:nvSpPr>
        <p:spPr>
          <a:xfrm>
            <a:off x="777240" y="4224528"/>
            <a:ext cx="3246120" cy="1143000"/>
          </a:xfrm>
          <a:prstGeom prst="roundRect">
            <a:avLst>
              <a:gd name="adj" fmla="val 6400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41832" y="4343400"/>
            <a:ext cx="3474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FF6B2C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04</a:t>
            </a:r>
            <a:endParaRPr lang="en-US" sz="1800" dirty="0"/>
          </a:p>
        </p:txBody>
      </p:sp>
      <p:sp>
        <p:nvSpPr>
          <p:cNvPr id="26" name="Text 24"/>
          <p:cNvSpPr/>
          <p:nvPr/>
        </p:nvSpPr>
        <p:spPr>
          <a:xfrm>
            <a:off x="1380744" y="4370832"/>
            <a:ext cx="245059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SNAGGING</a:t>
            </a:r>
            <a:endParaRPr lang="en-US" sz="1600" dirty="0"/>
          </a:p>
        </p:txBody>
      </p:sp>
      <p:sp>
        <p:nvSpPr>
          <p:cNvPr id="27" name="Text 25"/>
          <p:cNvSpPr/>
          <p:nvPr/>
        </p:nvSpPr>
        <p:spPr>
          <a:xfrm>
            <a:off x="996696" y="4818888"/>
            <a:ext cx="2807208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Trade ownership, before/after photos and completion</a:t>
            </a:r>
            <a:endParaRPr lang="en-US" sz="1120" dirty="0"/>
          </a:p>
        </p:txBody>
      </p:sp>
      <p:sp>
        <p:nvSpPr>
          <p:cNvPr id="28" name="Shape 26"/>
          <p:cNvSpPr/>
          <p:nvPr/>
        </p:nvSpPr>
        <p:spPr>
          <a:xfrm>
            <a:off x="4526280" y="4224528"/>
            <a:ext cx="3246120" cy="1143000"/>
          </a:xfrm>
          <a:prstGeom prst="roundRect">
            <a:avLst>
              <a:gd name="adj" fmla="val 6400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4690872" y="4343400"/>
            <a:ext cx="3474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38BDF8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05</a:t>
            </a:r>
            <a:endParaRPr lang="en-US" sz="1800" dirty="0"/>
          </a:p>
        </p:txBody>
      </p:sp>
      <p:sp>
        <p:nvSpPr>
          <p:cNvPr id="30" name="Text 28"/>
          <p:cNvSpPr/>
          <p:nvPr/>
        </p:nvSpPr>
        <p:spPr>
          <a:xfrm>
            <a:off x="5129784" y="4370832"/>
            <a:ext cx="245059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TOOLBOX TALKS</a:t>
            </a:r>
            <a:endParaRPr lang="en-US" sz="1600" dirty="0"/>
          </a:p>
        </p:txBody>
      </p:sp>
      <p:sp>
        <p:nvSpPr>
          <p:cNvPr id="31" name="Text 29"/>
          <p:cNvSpPr/>
          <p:nvPr/>
        </p:nvSpPr>
        <p:spPr>
          <a:xfrm>
            <a:off x="4745736" y="4818888"/>
            <a:ext cx="2807208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Concise briefings with attendance signatures</a:t>
            </a:r>
            <a:endParaRPr lang="en-US" sz="1120" dirty="0"/>
          </a:p>
        </p:txBody>
      </p:sp>
      <p:sp>
        <p:nvSpPr>
          <p:cNvPr id="32" name="Shape 30"/>
          <p:cNvSpPr/>
          <p:nvPr/>
        </p:nvSpPr>
        <p:spPr>
          <a:xfrm>
            <a:off x="8275320" y="4224528"/>
            <a:ext cx="3246120" cy="1143000"/>
          </a:xfrm>
          <a:prstGeom prst="roundRect">
            <a:avLst>
              <a:gd name="adj" fmla="val 6400"/>
            </a:avLst>
          </a:prstGeom>
          <a:solidFill>
            <a:srgbClr val="102943">
              <a:alpha val="97000"/>
            </a:srgbClr>
          </a:solidFill>
          <a:ln w="12700">
            <a:solidFill>
              <a:srgbClr val="284861">
                <a:alpha val="70000"/>
              </a:srgbClr>
            </a:solidFill>
            <a:prstDash val="solid"/>
          </a:ln>
        </p:spPr>
      </p:sp>
      <p:sp>
        <p:nvSpPr>
          <p:cNvPr id="33" name="Text 31"/>
          <p:cNvSpPr/>
          <p:nvPr/>
        </p:nvSpPr>
        <p:spPr>
          <a:xfrm>
            <a:off x="8439912" y="4343400"/>
            <a:ext cx="34747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ctr" indent="0" marL="0">
              <a:buNone/>
            </a:pPr>
            <a:r>
              <a:rPr lang="en-US" sz="1800" b="1" dirty="0">
                <a:solidFill>
                  <a:srgbClr val="22C55E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06</a:t>
            </a:r>
            <a:endParaRPr lang="en-US" sz="1800" dirty="0"/>
          </a:p>
        </p:txBody>
      </p:sp>
      <p:sp>
        <p:nvSpPr>
          <p:cNvPr id="34" name="Text 32"/>
          <p:cNvSpPr/>
          <p:nvPr/>
        </p:nvSpPr>
        <p:spPr>
          <a:xfrm>
            <a:off x="8878824" y="4370832"/>
            <a:ext cx="2450592" cy="29260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SITE ACCOMMODATION</a:t>
            </a:r>
            <a:endParaRPr lang="en-US" sz="1600" dirty="0"/>
          </a:p>
        </p:txBody>
      </p:sp>
      <p:sp>
        <p:nvSpPr>
          <p:cNvPr id="35" name="Text 33"/>
          <p:cNvSpPr/>
          <p:nvPr/>
        </p:nvSpPr>
        <p:spPr>
          <a:xfrm>
            <a:off x="8494776" y="4818888"/>
            <a:ext cx="2807208" cy="42976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t">
            <a:normAutofit/>
          </a:bodyPr>
          <a:lstStyle/>
          <a:p>
            <a:pPr algn="l" indent="0" marL="0">
              <a:buNone/>
            </a:pPr>
            <a:r>
              <a:rPr lang="en-US" sz="1120" dirty="0">
                <a:solidFill>
                  <a:srgbClr val="AFC3D2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Welfare, skips, scaffolding and temporary equipment</a:t>
            </a:r>
            <a:endParaRPr lang="en-US" sz="112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19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Company>Make It Easy For You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 Site Paperwork – Modern Product Demo</dc:title>
  <dc:subject>AI Site Paperwork modern product deck redesign</dc:subject>
  <dc:creator>OpenAI</dc:creator>
  <cp:lastModifiedBy>OpenAI</cp:lastModifiedBy>
  <cp:revision>1</cp:revision>
  <dcterms:created xsi:type="dcterms:W3CDTF">2026-08-22T16:12:44Z</dcterms:created>
  <dcterms:modified xsi:type="dcterms:W3CDTF">2026-08-22T16:12:44Z</dcterms:modified>
</cp:coreProperties>
</file>